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Lst>
  <p:notesMasterIdLst>
    <p:notesMasterId r:id="rId33"/>
  </p:notesMasterIdLst>
  <p:handoutMasterIdLst>
    <p:handoutMasterId r:id="rId34"/>
  </p:handoutMasterIdLst>
  <p:sldIdLst>
    <p:sldId id="354" r:id="rId6"/>
    <p:sldId id="370" r:id="rId7"/>
    <p:sldId id="371" r:id="rId8"/>
    <p:sldId id="372" r:id="rId9"/>
    <p:sldId id="373" r:id="rId10"/>
    <p:sldId id="374" r:id="rId11"/>
    <p:sldId id="375" r:id="rId12"/>
    <p:sldId id="376" r:id="rId13"/>
    <p:sldId id="377" r:id="rId14"/>
    <p:sldId id="378" r:id="rId15"/>
    <p:sldId id="379" r:id="rId16"/>
    <p:sldId id="380" r:id="rId17"/>
    <p:sldId id="367" r:id="rId18"/>
    <p:sldId id="360" r:id="rId19"/>
    <p:sldId id="346" r:id="rId20"/>
    <p:sldId id="381" r:id="rId21"/>
    <p:sldId id="383" r:id="rId22"/>
    <p:sldId id="384" r:id="rId23"/>
    <p:sldId id="382" r:id="rId24"/>
    <p:sldId id="362" r:id="rId25"/>
    <p:sldId id="365" r:id="rId26"/>
    <p:sldId id="366" r:id="rId27"/>
    <p:sldId id="385" r:id="rId28"/>
    <p:sldId id="386" r:id="rId29"/>
    <p:sldId id="387" r:id="rId30"/>
    <p:sldId id="388" r:id="rId31"/>
    <p:sldId id="389" r:id="rId32"/>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00FF"/>
    <a:srgbClr val="008000"/>
    <a:srgbClr val="FFFF00"/>
    <a:srgbClr val="E2C61E"/>
    <a:srgbClr val="D2A000"/>
    <a:srgbClr val="FF0000"/>
    <a:srgbClr val="336600"/>
    <a:srgbClr val="99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4689" autoAdjust="0"/>
  </p:normalViewPr>
  <p:slideViewPr>
    <p:cSldViewPr>
      <p:cViewPr varScale="1">
        <p:scale>
          <a:sx n="85" d="100"/>
          <a:sy n="85" d="100"/>
        </p:scale>
        <p:origin x="-163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11928" cy="461705"/>
          </a:xfrm>
          <a:prstGeom prst="rect">
            <a:avLst/>
          </a:prstGeom>
        </p:spPr>
        <p:txBody>
          <a:bodyPr vert="horz" lIns="30387" tIns="15194" rIns="30387" bIns="15194" rtlCol="0"/>
          <a:lstStyle>
            <a:lvl1pPr algn="l">
              <a:defRPr sz="400"/>
            </a:lvl1pPr>
          </a:lstStyle>
          <a:p>
            <a:endParaRPr lang="en-US"/>
          </a:p>
        </p:txBody>
      </p:sp>
      <p:sp>
        <p:nvSpPr>
          <p:cNvPr id="3" name="Date Placeholder 2"/>
          <p:cNvSpPr>
            <a:spLocks noGrp="1"/>
          </p:cNvSpPr>
          <p:nvPr>
            <p:ph type="dt" sz="quarter" idx="1"/>
          </p:nvPr>
        </p:nvSpPr>
        <p:spPr>
          <a:xfrm>
            <a:off x="3937005" y="1"/>
            <a:ext cx="3011356" cy="461705"/>
          </a:xfrm>
          <a:prstGeom prst="rect">
            <a:avLst/>
          </a:prstGeom>
        </p:spPr>
        <p:txBody>
          <a:bodyPr vert="horz" lIns="30387" tIns="15194" rIns="30387" bIns="15194" rtlCol="0"/>
          <a:lstStyle>
            <a:lvl1pPr algn="r">
              <a:defRPr sz="400"/>
            </a:lvl1pPr>
          </a:lstStyle>
          <a:p>
            <a:fld id="{C1286042-3482-4525-9E0E-AB2AD9C5DCC5}" type="datetimeFigureOut">
              <a:rPr lang="en-US" smtClean="0"/>
              <a:t>6/20/2016</a:t>
            </a:fld>
            <a:endParaRPr lang="en-US"/>
          </a:p>
        </p:txBody>
      </p:sp>
      <p:sp>
        <p:nvSpPr>
          <p:cNvPr id="4" name="Footer Placeholder 3"/>
          <p:cNvSpPr>
            <a:spLocks noGrp="1"/>
          </p:cNvSpPr>
          <p:nvPr>
            <p:ph type="ftr" sz="quarter" idx="2"/>
          </p:nvPr>
        </p:nvSpPr>
        <p:spPr>
          <a:xfrm>
            <a:off x="2" y="8772876"/>
            <a:ext cx="3011928" cy="461705"/>
          </a:xfrm>
          <a:prstGeom prst="rect">
            <a:avLst/>
          </a:prstGeom>
        </p:spPr>
        <p:txBody>
          <a:bodyPr vert="horz" lIns="30387" tIns="15194" rIns="30387" bIns="15194" rtlCol="0" anchor="b"/>
          <a:lstStyle>
            <a:lvl1pPr algn="l">
              <a:defRPr sz="400"/>
            </a:lvl1pPr>
          </a:lstStyle>
          <a:p>
            <a:endParaRPr lang="en-US"/>
          </a:p>
        </p:txBody>
      </p:sp>
      <p:sp>
        <p:nvSpPr>
          <p:cNvPr id="5" name="Slide Number Placeholder 4"/>
          <p:cNvSpPr>
            <a:spLocks noGrp="1"/>
          </p:cNvSpPr>
          <p:nvPr>
            <p:ph type="sldNum" sz="quarter" idx="3"/>
          </p:nvPr>
        </p:nvSpPr>
        <p:spPr>
          <a:xfrm>
            <a:off x="3937005" y="8772876"/>
            <a:ext cx="3011356" cy="461705"/>
          </a:xfrm>
          <a:prstGeom prst="rect">
            <a:avLst/>
          </a:prstGeom>
        </p:spPr>
        <p:txBody>
          <a:bodyPr vert="horz" lIns="30387" tIns="15194" rIns="30387" bIns="15194" rtlCol="0" anchor="b"/>
          <a:lstStyle>
            <a:lvl1pPr algn="r">
              <a:defRPr sz="400"/>
            </a:lvl1pPr>
          </a:lstStyle>
          <a:p>
            <a:fld id="{E79530C4-1B78-4BD7-84DD-2D58AE931EEA}" type="slidenum">
              <a:rPr lang="en-US" smtClean="0"/>
              <a:t>‹#›</a:t>
            </a:fld>
            <a:endParaRPr lang="en-US"/>
          </a:p>
        </p:txBody>
      </p:sp>
    </p:spTree>
    <p:extLst>
      <p:ext uri="{BB962C8B-B14F-4D97-AF65-F5344CB8AC3E}">
        <p14:creationId xmlns:p14="http://schemas.microsoft.com/office/powerpoint/2010/main" val="128131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11928" cy="461705"/>
          </a:xfrm>
          <a:prstGeom prst="rect">
            <a:avLst/>
          </a:prstGeom>
        </p:spPr>
        <p:txBody>
          <a:bodyPr vert="horz" lIns="30387" tIns="15194" rIns="30387" bIns="15194" rtlCol="0"/>
          <a:lstStyle>
            <a:lvl1pPr algn="l">
              <a:defRPr sz="400"/>
            </a:lvl1pPr>
          </a:lstStyle>
          <a:p>
            <a:endParaRPr lang="en-US"/>
          </a:p>
        </p:txBody>
      </p:sp>
      <p:sp>
        <p:nvSpPr>
          <p:cNvPr id="3" name="Date Placeholder 2"/>
          <p:cNvSpPr>
            <a:spLocks noGrp="1"/>
          </p:cNvSpPr>
          <p:nvPr>
            <p:ph type="dt" idx="1"/>
          </p:nvPr>
        </p:nvSpPr>
        <p:spPr>
          <a:xfrm>
            <a:off x="3937005" y="1"/>
            <a:ext cx="3011356" cy="461705"/>
          </a:xfrm>
          <a:prstGeom prst="rect">
            <a:avLst/>
          </a:prstGeom>
        </p:spPr>
        <p:txBody>
          <a:bodyPr vert="horz" lIns="30387" tIns="15194" rIns="30387" bIns="15194" rtlCol="0"/>
          <a:lstStyle>
            <a:lvl1pPr algn="r">
              <a:defRPr sz="400"/>
            </a:lvl1pPr>
          </a:lstStyle>
          <a:p>
            <a:fld id="{EEE1AF77-36C7-47D1-822B-887EA5CC70BA}" type="datetimeFigureOut">
              <a:rPr lang="en-US" smtClean="0"/>
              <a:t>6/20/2016</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30387" tIns="15194" rIns="30387" bIns="15194" rtlCol="0" anchor="ctr"/>
          <a:lstStyle/>
          <a:p>
            <a:endParaRPr lang="en-US"/>
          </a:p>
        </p:txBody>
      </p:sp>
      <p:sp>
        <p:nvSpPr>
          <p:cNvPr id="5" name="Notes Placeholder 4"/>
          <p:cNvSpPr>
            <a:spLocks noGrp="1"/>
          </p:cNvSpPr>
          <p:nvPr>
            <p:ph type="body" sz="quarter" idx="3"/>
          </p:nvPr>
        </p:nvSpPr>
        <p:spPr>
          <a:xfrm>
            <a:off x="695238" y="4387189"/>
            <a:ext cx="5559603" cy="4156332"/>
          </a:xfrm>
          <a:prstGeom prst="rect">
            <a:avLst/>
          </a:prstGeom>
        </p:spPr>
        <p:txBody>
          <a:bodyPr vert="horz" lIns="30387" tIns="15194" rIns="30387" bIns="1519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772876"/>
            <a:ext cx="3011928" cy="461705"/>
          </a:xfrm>
          <a:prstGeom prst="rect">
            <a:avLst/>
          </a:prstGeom>
        </p:spPr>
        <p:txBody>
          <a:bodyPr vert="horz" lIns="30387" tIns="15194" rIns="30387" bIns="15194" rtlCol="0" anchor="b"/>
          <a:lstStyle>
            <a:lvl1pPr algn="l">
              <a:defRPr sz="400"/>
            </a:lvl1pPr>
          </a:lstStyle>
          <a:p>
            <a:endParaRPr lang="en-US"/>
          </a:p>
        </p:txBody>
      </p:sp>
      <p:sp>
        <p:nvSpPr>
          <p:cNvPr id="7" name="Slide Number Placeholder 6"/>
          <p:cNvSpPr>
            <a:spLocks noGrp="1"/>
          </p:cNvSpPr>
          <p:nvPr>
            <p:ph type="sldNum" sz="quarter" idx="5"/>
          </p:nvPr>
        </p:nvSpPr>
        <p:spPr>
          <a:xfrm>
            <a:off x="3937005" y="8772876"/>
            <a:ext cx="3011356" cy="461705"/>
          </a:xfrm>
          <a:prstGeom prst="rect">
            <a:avLst/>
          </a:prstGeom>
        </p:spPr>
        <p:txBody>
          <a:bodyPr vert="horz" lIns="30387" tIns="15194" rIns="30387" bIns="15194" rtlCol="0" anchor="b"/>
          <a:lstStyle>
            <a:lvl1pPr algn="r">
              <a:defRPr sz="400"/>
            </a:lvl1pPr>
          </a:lstStyle>
          <a:p>
            <a:fld id="{24940554-E89F-4D54-B079-627327976EA6}" type="slidenum">
              <a:rPr lang="en-US" smtClean="0"/>
              <a:t>‹#›</a:t>
            </a:fld>
            <a:endParaRPr lang="en-US"/>
          </a:p>
        </p:txBody>
      </p:sp>
    </p:spTree>
    <p:extLst>
      <p:ext uri="{BB962C8B-B14F-4D97-AF65-F5344CB8AC3E}">
        <p14:creationId xmlns:p14="http://schemas.microsoft.com/office/powerpoint/2010/main" val="297559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940554-E89F-4D54-B079-627327976EA6}" type="slidenum">
              <a:rPr lang="en-US" smtClean="0"/>
              <a:t>1</a:t>
            </a:fld>
            <a:endParaRPr lang="en-US"/>
          </a:p>
        </p:txBody>
      </p:sp>
    </p:spTree>
    <p:extLst>
      <p:ext uri="{BB962C8B-B14F-4D97-AF65-F5344CB8AC3E}">
        <p14:creationId xmlns:p14="http://schemas.microsoft.com/office/powerpoint/2010/main" val="3624994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EA889-BBB2-4D3A-A576-AC4B15D9B8D1}" type="slidenum">
              <a:rPr lang="en-US"/>
              <a:pPr>
                <a:defRPr/>
              </a:pPr>
              <a:t>‹#›</a:t>
            </a:fld>
            <a:endParaRPr lang="en-US"/>
          </a:p>
        </p:txBody>
      </p:sp>
    </p:spTree>
    <p:extLst>
      <p:ext uri="{BB962C8B-B14F-4D97-AF65-F5344CB8AC3E}">
        <p14:creationId xmlns:p14="http://schemas.microsoft.com/office/powerpoint/2010/main" val="1495247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9C022A-8A56-4382-A7A5-89C9E9187F27}" type="slidenum">
              <a:rPr lang="en-US"/>
              <a:pPr>
                <a:defRPr/>
              </a:pPr>
              <a:t>‹#›</a:t>
            </a:fld>
            <a:endParaRPr lang="en-US"/>
          </a:p>
        </p:txBody>
      </p:sp>
    </p:spTree>
    <p:extLst>
      <p:ext uri="{BB962C8B-B14F-4D97-AF65-F5344CB8AC3E}">
        <p14:creationId xmlns:p14="http://schemas.microsoft.com/office/powerpoint/2010/main" val="214467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8A3249-28E8-47C0-B864-107A871A6126}" type="slidenum">
              <a:rPr lang="en-US"/>
              <a:pPr>
                <a:defRPr/>
              </a:pPr>
              <a:t>‹#›</a:t>
            </a:fld>
            <a:endParaRPr lang="en-US"/>
          </a:p>
        </p:txBody>
      </p:sp>
    </p:spTree>
    <p:extLst>
      <p:ext uri="{BB962C8B-B14F-4D97-AF65-F5344CB8AC3E}">
        <p14:creationId xmlns:p14="http://schemas.microsoft.com/office/powerpoint/2010/main" val="4144813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6985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82E448-5356-41FC-94DB-C3F5AAB772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946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450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9344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7511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0868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819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897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7AC8F-86B1-4B26-9488-51BCEBC92356}" type="slidenum">
              <a:rPr lang="en-US"/>
              <a:pPr>
                <a:defRPr/>
              </a:pPr>
              <a:t>‹#›</a:t>
            </a:fld>
            <a:endParaRPr lang="en-US"/>
          </a:p>
        </p:txBody>
      </p:sp>
    </p:spTree>
    <p:extLst>
      <p:ext uri="{BB962C8B-B14F-4D97-AF65-F5344CB8AC3E}">
        <p14:creationId xmlns:p14="http://schemas.microsoft.com/office/powerpoint/2010/main" val="266730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7141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4651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8209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useBgFill="1">
        <p:nvSpPr>
          <p:cNvPr id="3" name="Content Placeholder 2"/>
          <p:cNvSpPr>
            <a:spLocks noGrp="1"/>
          </p:cNvSpPr>
          <p:nvPr>
            <p:ph idx="1"/>
          </p:nvPr>
        </p:nvSpPr>
        <p:spPr>
          <a:ln>
            <a:noFill/>
          </a:ln>
          <a:effectLst/>
          <a:scene3d>
            <a:camera prst="orthographicFront">
              <a:rot lat="0" lon="0" rev="0"/>
            </a:camera>
            <a:lightRig rig="chilly" dir="t">
              <a:rot lat="0" lon="0" rev="18480000"/>
            </a:lightRig>
          </a:scene3d>
          <a:sp3d prstMaterial="clear">
            <a:bevelT h="63500"/>
          </a:sp3d>
        </p:spPr>
        <p:txBody>
          <a:bodyPr/>
          <a:lstStyle>
            <a:lvl1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1pPr>
            <a:lvl2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2pPr>
            <a:lvl3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3pPr>
            <a:lvl4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4pPr>
            <a:lvl5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ln>
            <a:noFill/>
          </a:ln>
          <a:effectLst/>
          <a:scene3d>
            <a:camera prst="orthographicFront">
              <a:rot lat="0" lon="0" rev="0"/>
            </a:camera>
            <a:lightRig rig="chilly" dir="t">
              <a:rot lat="0" lon="0" rev="18480000"/>
            </a:lightRig>
          </a:scene3d>
          <a:sp3d prstMaterial="clear">
            <a:bevelT h="63500"/>
          </a:sp3d>
        </p:spPr>
        <p:txBody>
          <a:bodyPr>
            <a:scene3d>
              <a:camera prst="orthographicFront"/>
              <a:lightRig rig="soft" dir="t">
                <a:rot lat="0" lon="0" rev="16800000"/>
              </a:lightRig>
            </a:scene3d>
            <a:sp3d prstMaterial="softEdge">
              <a:bevelT w="38100" h="38100"/>
            </a:sp3d>
          </a:bodyPr>
          <a:lstStyle>
            <a:lvl1pPr>
              <a:defRPr baseline="0">
                <a:solidFill>
                  <a:srgbClr val="00206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025929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2819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82E448-5356-41FC-94DB-C3F5AAB772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371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8781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0495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4558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487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E4239F-A318-4022-808C-3D4E21E70996}" type="slidenum">
              <a:rPr lang="en-US"/>
              <a:pPr>
                <a:defRPr/>
              </a:pPr>
              <a:t>‹#›</a:t>
            </a:fld>
            <a:endParaRPr lang="en-US"/>
          </a:p>
        </p:txBody>
      </p:sp>
    </p:spTree>
    <p:extLst>
      <p:ext uri="{BB962C8B-B14F-4D97-AF65-F5344CB8AC3E}">
        <p14:creationId xmlns:p14="http://schemas.microsoft.com/office/powerpoint/2010/main" val="3745565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542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387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028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338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1796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useBgFill="1">
        <p:nvSpPr>
          <p:cNvPr id="3" name="Content Placeholder 2"/>
          <p:cNvSpPr>
            <a:spLocks noGrp="1"/>
          </p:cNvSpPr>
          <p:nvPr>
            <p:ph idx="1"/>
          </p:nvPr>
        </p:nvSpPr>
        <p:spPr>
          <a:ln>
            <a:noFill/>
          </a:ln>
          <a:effectLst/>
          <a:scene3d>
            <a:camera prst="orthographicFront">
              <a:rot lat="0" lon="0" rev="0"/>
            </a:camera>
            <a:lightRig rig="chilly" dir="t">
              <a:rot lat="0" lon="0" rev="18480000"/>
            </a:lightRig>
          </a:scene3d>
          <a:sp3d prstMaterial="clear">
            <a:bevelT h="63500"/>
          </a:sp3d>
        </p:spPr>
        <p:txBody>
          <a:bodyPr/>
          <a:lstStyle>
            <a:lvl1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1pPr>
            <a:lvl2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2pPr>
            <a:lvl3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3pPr>
            <a:lvl4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4pPr>
            <a:lvl5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ln>
            <a:noFill/>
          </a:ln>
          <a:effectLst/>
          <a:scene3d>
            <a:camera prst="orthographicFront">
              <a:rot lat="0" lon="0" rev="0"/>
            </a:camera>
            <a:lightRig rig="chilly" dir="t">
              <a:rot lat="0" lon="0" rev="18480000"/>
            </a:lightRig>
          </a:scene3d>
          <a:sp3d prstMaterial="clear">
            <a:bevelT h="63500"/>
          </a:sp3d>
        </p:spPr>
        <p:txBody>
          <a:bodyPr>
            <a:scene3d>
              <a:camera prst="orthographicFront"/>
              <a:lightRig rig="soft" dir="t">
                <a:rot lat="0" lon="0" rev="16800000"/>
              </a:lightRig>
            </a:scene3d>
            <a:sp3d prstMaterial="softEdge">
              <a:bevelT w="38100" h="38100"/>
            </a:sp3d>
          </a:bodyPr>
          <a:lstStyle>
            <a:lvl1pPr>
              <a:defRPr baseline="0">
                <a:solidFill>
                  <a:srgbClr val="00206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5744689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7358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82E448-5356-41FC-94DB-C3F5AAB772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71369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962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205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875B40-2873-4149-A095-2D56CC039076}" type="slidenum">
              <a:rPr lang="en-US"/>
              <a:pPr>
                <a:defRPr/>
              </a:pPr>
              <a:t>‹#›</a:t>
            </a:fld>
            <a:endParaRPr lang="en-US"/>
          </a:p>
        </p:txBody>
      </p:sp>
    </p:spTree>
    <p:extLst>
      <p:ext uri="{BB962C8B-B14F-4D97-AF65-F5344CB8AC3E}">
        <p14:creationId xmlns:p14="http://schemas.microsoft.com/office/powerpoint/2010/main" val="3529812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0877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1259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1492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99111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7268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4557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080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useBgFill="1">
        <p:nvSpPr>
          <p:cNvPr id="3" name="Content Placeholder 2"/>
          <p:cNvSpPr>
            <a:spLocks noGrp="1"/>
          </p:cNvSpPr>
          <p:nvPr>
            <p:ph idx="1"/>
          </p:nvPr>
        </p:nvSpPr>
        <p:spPr>
          <a:ln>
            <a:noFill/>
          </a:ln>
          <a:effectLst/>
          <a:scene3d>
            <a:camera prst="orthographicFront">
              <a:rot lat="0" lon="0" rev="0"/>
            </a:camera>
            <a:lightRig rig="chilly" dir="t">
              <a:rot lat="0" lon="0" rev="18480000"/>
            </a:lightRig>
          </a:scene3d>
          <a:sp3d prstMaterial="clear">
            <a:bevelT h="63500"/>
          </a:sp3d>
        </p:spPr>
        <p:txBody>
          <a:bodyPr/>
          <a:lstStyle>
            <a:lvl1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1pPr>
            <a:lvl2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2pPr>
            <a:lvl3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3pPr>
            <a:lvl4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4pPr>
            <a:lvl5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ln>
            <a:noFill/>
          </a:ln>
          <a:effectLst/>
          <a:scene3d>
            <a:camera prst="orthographicFront">
              <a:rot lat="0" lon="0" rev="0"/>
            </a:camera>
            <a:lightRig rig="chilly" dir="t">
              <a:rot lat="0" lon="0" rev="18480000"/>
            </a:lightRig>
          </a:scene3d>
          <a:sp3d prstMaterial="clear">
            <a:bevelT h="63500"/>
          </a:sp3d>
        </p:spPr>
        <p:txBody>
          <a:bodyPr>
            <a:scene3d>
              <a:camera prst="orthographicFront"/>
              <a:lightRig rig="soft" dir="t">
                <a:rot lat="0" lon="0" rev="16800000"/>
              </a:lightRig>
            </a:scene3d>
            <a:sp3d prstMaterial="softEdge">
              <a:bevelT w="38100" h="38100"/>
            </a:sp3d>
          </a:bodyPr>
          <a:lstStyle>
            <a:lvl1pPr>
              <a:defRPr baseline="0">
                <a:solidFill>
                  <a:srgbClr val="00206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4405729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1257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82E448-5356-41FC-94DB-C3F5AAB7724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2448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922F4F-EF2A-4ED9-A69F-F5293D7244C4}" type="slidenum">
              <a:rPr lang="en-US"/>
              <a:pPr>
                <a:defRPr/>
              </a:pPr>
              <a:t>‹#›</a:t>
            </a:fld>
            <a:endParaRPr lang="en-US"/>
          </a:p>
        </p:txBody>
      </p:sp>
    </p:spTree>
    <p:extLst>
      <p:ext uri="{BB962C8B-B14F-4D97-AF65-F5344CB8AC3E}">
        <p14:creationId xmlns:p14="http://schemas.microsoft.com/office/powerpoint/2010/main" val="2231408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5236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386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4037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2364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3683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51049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6313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8473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01D8EEE-902A-416C-BBD4-83E29285A4DC}" type="datetimeFigureOut">
              <a:rPr lang="en-US" smtClean="0">
                <a:solidFill>
                  <a:prstClr val="black">
                    <a:tint val="75000"/>
                  </a:prstClr>
                </a:solidFill>
              </a:rPr>
              <a:pPr/>
              <a:t>6/20/2016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D950B27-9FE7-4EC6-8E44-2B3E334761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4384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useBgFill="1">
        <p:nvSpPr>
          <p:cNvPr id="3" name="Content Placeholder 2"/>
          <p:cNvSpPr>
            <a:spLocks noGrp="1"/>
          </p:cNvSpPr>
          <p:nvPr>
            <p:ph idx="1"/>
          </p:nvPr>
        </p:nvSpPr>
        <p:spPr>
          <a:ln>
            <a:noFill/>
          </a:ln>
          <a:effectLst/>
          <a:scene3d>
            <a:camera prst="orthographicFront">
              <a:rot lat="0" lon="0" rev="0"/>
            </a:camera>
            <a:lightRig rig="chilly" dir="t">
              <a:rot lat="0" lon="0" rev="18480000"/>
            </a:lightRig>
          </a:scene3d>
          <a:sp3d prstMaterial="clear">
            <a:bevelT h="63500"/>
          </a:sp3d>
        </p:spPr>
        <p:txBody>
          <a:bodyPr/>
          <a:lstStyle>
            <a:lvl1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1pPr>
            <a:lvl2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2pPr>
            <a:lvl3pPr>
              <a:buFont typeface="Wingdings" pitchFamily="2" charset="2"/>
              <a:buChar char="§"/>
              <a:defRPr b="1" i="0" baseline="0">
                <a:solidFill>
                  <a:schemeClr val="bg1">
                    <a:lumMod val="75000"/>
                    <a:lumOff val="25000"/>
                  </a:schemeClr>
                </a:solidFill>
                <a:effectLst>
                  <a:outerShdw blurRad="50800" dist="38100" dir="2700000" algn="tl" rotWithShape="0">
                    <a:prstClr val="black">
                      <a:alpha val="40000"/>
                    </a:prstClr>
                  </a:outerShdw>
                </a:effectLst>
              </a:defRPr>
            </a:lvl3pPr>
            <a:lvl4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4pPr>
            <a:lvl5pPr>
              <a:buFont typeface="Wingdings" pitchFamily="2" charset="2"/>
              <a:buChar char="§"/>
              <a:defRPr b="0" i="0" baseline="0">
                <a:solidFill>
                  <a:schemeClr val="bg1">
                    <a:lumMod val="75000"/>
                    <a:lumOff val="25000"/>
                  </a:schemeClr>
                </a:solidFill>
                <a:effectLst>
                  <a:outerShdw blurRad="50800" dist="38100" dir="2700000" algn="tl" rotWithShape="0">
                    <a:prstClr val="black">
                      <a:alpha val="40000"/>
                    </a:prstClr>
                  </a:outerShd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a:ln>
            <a:noFill/>
          </a:ln>
          <a:effectLst/>
          <a:scene3d>
            <a:camera prst="orthographicFront">
              <a:rot lat="0" lon="0" rev="0"/>
            </a:camera>
            <a:lightRig rig="chilly" dir="t">
              <a:rot lat="0" lon="0" rev="18480000"/>
            </a:lightRig>
          </a:scene3d>
          <a:sp3d prstMaterial="clear">
            <a:bevelT h="63500"/>
          </a:sp3d>
        </p:spPr>
        <p:txBody>
          <a:bodyPr>
            <a:scene3d>
              <a:camera prst="orthographicFront"/>
              <a:lightRig rig="soft" dir="t">
                <a:rot lat="0" lon="0" rev="16800000"/>
              </a:lightRig>
            </a:scene3d>
            <a:sp3d prstMaterial="softEdge">
              <a:bevelT w="38100" h="38100"/>
            </a:sp3d>
          </a:bodyPr>
          <a:lstStyle>
            <a:lvl1pPr>
              <a:defRPr baseline="0">
                <a:solidFill>
                  <a:srgbClr val="00206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6791198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5B0A61-AC82-4DBE-91BD-C06F94A43664}" type="slidenum">
              <a:rPr lang="en-US"/>
              <a:pPr>
                <a:defRPr/>
              </a:pPr>
              <a:t>‹#›</a:t>
            </a:fld>
            <a:endParaRPr lang="en-US"/>
          </a:p>
        </p:txBody>
      </p:sp>
    </p:spTree>
    <p:extLst>
      <p:ext uri="{BB962C8B-B14F-4D97-AF65-F5344CB8AC3E}">
        <p14:creationId xmlns:p14="http://schemas.microsoft.com/office/powerpoint/2010/main" val="146940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4DE3F2-8317-4392-8482-62C7E7200962}" type="slidenum">
              <a:rPr lang="en-US"/>
              <a:pPr>
                <a:defRPr/>
              </a:pPr>
              <a:t>‹#›</a:t>
            </a:fld>
            <a:endParaRPr lang="en-US"/>
          </a:p>
        </p:txBody>
      </p:sp>
    </p:spTree>
    <p:extLst>
      <p:ext uri="{BB962C8B-B14F-4D97-AF65-F5344CB8AC3E}">
        <p14:creationId xmlns:p14="http://schemas.microsoft.com/office/powerpoint/2010/main" val="353176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0599FF-8247-464E-997E-58AA4A706117}" type="slidenum">
              <a:rPr lang="en-US"/>
              <a:pPr>
                <a:defRPr/>
              </a:pPr>
              <a:t>‹#›</a:t>
            </a:fld>
            <a:endParaRPr lang="en-US"/>
          </a:p>
        </p:txBody>
      </p:sp>
    </p:spTree>
    <p:extLst>
      <p:ext uri="{BB962C8B-B14F-4D97-AF65-F5344CB8AC3E}">
        <p14:creationId xmlns:p14="http://schemas.microsoft.com/office/powerpoint/2010/main" val="244683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ED7D29-A50C-4348-9C3B-09E4B7ED3335}" type="slidenum">
              <a:rPr lang="en-US"/>
              <a:pPr>
                <a:defRPr/>
              </a:pPr>
              <a:t>‹#›</a:t>
            </a:fld>
            <a:endParaRPr lang="en-US"/>
          </a:p>
        </p:txBody>
      </p:sp>
    </p:spTree>
    <p:extLst>
      <p:ext uri="{BB962C8B-B14F-4D97-AF65-F5344CB8AC3E}">
        <p14:creationId xmlns:p14="http://schemas.microsoft.com/office/powerpoint/2010/main" val="232582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8000" b="-29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400"/>
            </a:lvl1pPr>
          </a:lstStyle>
          <a:p>
            <a:pPr>
              <a:defRPr/>
            </a:pPr>
            <a:fld id="{21255BE9-11A8-4466-A0BD-076CBBB02B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b="-37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101D8EEE-902A-416C-BBD4-83E29285A4DC}" type="datetimeFigureOut">
              <a:rPr lang="en-US" smtClean="0">
                <a:solidFill>
                  <a:prstClr val="black">
                    <a:tint val="75000"/>
                  </a:prstClr>
                </a:solidFill>
                <a:cs typeface="+mn-cs"/>
              </a:rPr>
              <a:pPr/>
              <a:t>6/20/2016</a:t>
            </a:fld>
            <a:endParaRPr lang="en-US" dirty="0">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8D950B27-9FE7-4EC6-8E44-2B3E33476123}" type="slidenum">
              <a:rPr lang="en-US">
                <a:solidFill>
                  <a:prstClr val="black">
                    <a:tint val="75000"/>
                  </a:prstClr>
                </a:solidFill>
                <a:cs typeface="+mn-cs"/>
              </a:rPr>
              <a:pPr/>
              <a:t>‹#›</a:t>
            </a:fld>
            <a:endParaRPr lang="en-US" dirty="0">
              <a:solidFill>
                <a:prstClr val="black">
                  <a:tint val="75000"/>
                </a:prstClr>
              </a:solidFill>
              <a:cs typeface="+mn-cs"/>
            </a:endParaRPr>
          </a:p>
        </p:txBody>
      </p:sp>
    </p:spTree>
    <p:extLst>
      <p:ext uri="{BB962C8B-B14F-4D97-AF65-F5344CB8AC3E}">
        <p14:creationId xmlns:p14="http://schemas.microsoft.com/office/powerpoint/2010/main" val="3678711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Bodoni MT" pitchFamily="18" charset="0"/>
        </a:defRPr>
      </a:lvl2pPr>
      <a:lvl3pPr algn="ctr" rtl="0" eaLnBrk="1" fontAlgn="base" hangingPunct="1">
        <a:spcBef>
          <a:spcPct val="0"/>
        </a:spcBef>
        <a:spcAft>
          <a:spcPct val="0"/>
        </a:spcAft>
        <a:defRPr sz="4400">
          <a:solidFill>
            <a:schemeClr val="tx1"/>
          </a:solidFill>
          <a:latin typeface="Bodoni MT" pitchFamily="18" charset="0"/>
        </a:defRPr>
      </a:lvl3pPr>
      <a:lvl4pPr algn="ctr" rtl="0" eaLnBrk="1" fontAlgn="base" hangingPunct="1">
        <a:spcBef>
          <a:spcPct val="0"/>
        </a:spcBef>
        <a:spcAft>
          <a:spcPct val="0"/>
        </a:spcAft>
        <a:defRPr sz="4400">
          <a:solidFill>
            <a:schemeClr val="tx1"/>
          </a:solidFill>
          <a:latin typeface="Bodoni MT" pitchFamily="18" charset="0"/>
        </a:defRPr>
      </a:lvl4pPr>
      <a:lvl5pPr algn="ctr" rtl="0" eaLnBrk="1" fontAlgn="base" hangingPunct="1">
        <a:spcBef>
          <a:spcPct val="0"/>
        </a:spcBef>
        <a:spcAft>
          <a:spcPct val="0"/>
        </a:spcAft>
        <a:defRPr sz="4400">
          <a:solidFill>
            <a:schemeClr val="tx1"/>
          </a:solidFill>
          <a:latin typeface="Bodoni MT" pitchFamily="18" charset="0"/>
        </a:defRPr>
      </a:lvl5pPr>
      <a:lvl6pPr marL="457200" algn="ctr" rtl="0" eaLnBrk="1" fontAlgn="base" hangingPunct="1">
        <a:spcBef>
          <a:spcPct val="0"/>
        </a:spcBef>
        <a:spcAft>
          <a:spcPct val="0"/>
        </a:spcAft>
        <a:defRPr sz="4400">
          <a:solidFill>
            <a:schemeClr val="tx1"/>
          </a:solidFill>
          <a:latin typeface="Bodoni MT" pitchFamily="18" charset="0"/>
        </a:defRPr>
      </a:lvl6pPr>
      <a:lvl7pPr marL="914400" algn="ctr" rtl="0" eaLnBrk="1" fontAlgn="base" hangingPunct="1">
        <a:spcBef>
          <a:spcPct val="0"/>
        </a:spcBef>
        <a:spcAft>
          <a:spcPct val="0"/>
        </a:spcAft>
        <a:defRPr sz="4400">
          <a:solidFill>
            <a:schemeClr val="tx1"/>
          </a:solidFill>
          <a:latin typeface="Bodoni MT" pitchFamily="18" charset="0"/>
        </a:defRPr>
      </a:lvl7pPr>
      <a:lvl8pPr marL="1371600" algn="ctr" rtl="0" eaLnBrk="1" fontAlgn="base" hangingPunct="1">
        <a:spcBef>
          <a:spcPct val="0"/>
        </a:spcBef>
        <a:spcAft>
          <a:spcPct val="0"/>
        </a:spcAft>
        <a:defRPr sz="4400">
          <a:solidFill>
            <a:schemeClr val="tx1"/>
          </a:solidFill>
          <a:latin typeface="Bodoni MT" pitchFamily="18" charset="0"/>
        </a:defRPr>
      </a:lvl8pPr>
      <a:lvl9pPr marL="1828800" algn="ctr" rtl="0" eaLnBrk="1" fontAlgn="base" hangingPunct="1">
        <a:spcBef>
          <a:spcPct val="0"/>
        </a:spcBef>
        <a:spcAft>
          <a:spcPct val="0"/>
        </a:spcAft>
        <a:defRPr sz="4400">
          <a:solidFill>
            <a:schemeClr val="tx1"/>
          </a:solidFill>
          <a:latin typeface="Bodoni MT"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b="-37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101D8EEE-902A-416C-BBD4-83E29285A4DC}" type="datetimeFigureOut">
              <a:rPr lang="en-US" smtClean="0">
                <a:solidFill>
                  <a:prstClr val="black">
                    <a:tint val="75000"/>
                  </a:prstClr>
                </a:solidFill>
                <a:cs typeface="+mn-cs"/>
              </a:rPr>
              <a:pPr/>
              <a:t>6/20/2016</a:t>
            </a:fld>
            <a:endParaRPr lang="en-US" dirty="0">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8D950B27-9FE7-4EC6-8E44-2B3E33476123}" type="slidenum">
              <a:rPr lang="en-US">
                <a:solidFill>
                  <a:prstClr val="black">
                    <a:tint val="75000"/>
                  </a:prstClr>
                </a:solidFill>
                <a:cs typeface="+mn-cs"/>
              </a:rPr>
              <a:pPr/>
              <a:t>‹#›</a:t>
            </a:fld>
            <a:endParaRPr lang="en-US" dirty="0">
              <a:solidFill>
                <a:prstClr val="black">
                  <a:tint val="75000"/>
                </a:prstClr>
              </a:solidFill>
              <a:cs typeface="+mn-cs"/>
            </a:endParaRPr>
          </a:p>
        </p:txBody>
      </p:sp>
    </p:spTree>
    <p:extLst>
      <p:ext uri="{BB962C8B-B14F-4D97-AF65-F5344CB8AC3E}">
        <p14:creationId xmlns:p14="http://schemas.microsoft.com/office/powerpoint/2010/main" val="20011999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Bodoni MT" pitchFamily="18" charset="0"/>
        </a:defRPr>
      </a:lvl2pPr>
      <a:lvl3pPr algn="ctr" rtl="0" eaLnBrk="1" fontAlgn="base" hangingPunct="1">
        <a:spcBef>
          <a:spcPct val="0"/>
        </a:spcBef>
        <a:spcAft>
          <a:spcPct val="0"/>
        </a:spcAft>
        <a:defRPr sz="4400">
          <a:solidFill>
            <a:schemeClr val="tx1"/>
          </a:solidFill>
          <a:latin typeface="Bodoni MT" pitchFamily="18" charset="0"/>
        </a:defRPr>
      </a:lvl3pPr>
      <a:lvl4pPr algn="ctr" rtl="0" eaLnBrk="1" fontAlgn="base" hangingPunct="1">
        <a:spcBef>
          <a:spcPct val="0"/>
        </a:spcBef>
        <a:spcAft>
          <a:spcPct val="0"/>
        </a:spcAft>
        <a:defRPr sz="4400">
          <a:solidFill>
            <a:schemeClr val="tx1"/>
          </a:solidFill>
          <a:latin typeface="Bodoni MT" pitchFamily="18" charset="0"/>
        </a:defRPr>
      </a:lvl4pPr>
      <a:lvl5pPr algn="ctr" rtl="0" eaLnBrk="1" fontAlgn="base" hangingPunct="1">
        <a:spcBef>
          <a:spcPct val="0"/>
        </a:spcBef>
        <a:spcAft>
          <a:spcPct val="0"/>
        </a:spcAft>
        <a:defRPr sz="4400">
          <a:solidFill>
            <a:schemeClr val="tx1"/>
          </a:solidFill>
          <a:latin typeface="Bodoni MT" pitchFamily="18" charset="0"/>
        </a:defRPr>
      </a:lvl5pPr>
      <a:lvl6pPr marL="457200" algn="ctr" rtl="0" eaLnBrk="1" fontAlgn="base" hangingPunct="1">
        <a:spcBef>
          <a:spcPct val="0"/>
        </a:spcBef>
        <a:spcAft>
          <a:spcPct val="0"/>
        </a:spcAft>
        <a:defRPr sz="4400">
          <a:solidFill>
            <a:schemeClr val="tx1"/>
          </a:solidFill>
          <a:latin typeface="Bodoni MT" pitchFamily="18" charset="0"/>
        </a:defRPr>
      </a:lvl6pPr>
      <a:lvl7pPr marL="914400" algn="ctr" rtl="0" eaLnBrk="1" fontAlgn="base" hangingPunct="1">
        <a:spcBef>
          <a:spcPct val="0"/>
        </a:spcBef>
        <a:spcAft>
          <a:spcPct val="0"/>
        </a:spcAft>
        <a:defRPr sz="4400">
          <a:solidFill>
            <a:schemeClr val="tx1"/>
          </a:solidFill>
          <a:latin typeface="Bodoni MT" pitchFamily="18" charset="0"/>
        </a:defRPr>
      </a:lvl7pPr>
      <a:lvl8pPr marL="1371600" algn="ctr" rtl="0" eaLnBrk="1" fontAlgn="base" hangingPunct="1">
        <a:spcBef>
          <a:spcPct val="0"/>
        </a:spcBef>
        <a:spcAft>
          <a:spcPct val="0"/>
        </a:spcAft>
        <a:defRPr sz="4400">
          <a:solidFill>
            <a:schemeClr val="tx1"/>
          </a:solidFill>
          <a:latin typeface="Bodoni MT" pitchFamily="18" charset="0"/>
        </a:defRPr>
      </a:lvl8pPr>
      <a:lvl9pPr marL="1828800" algn="ctr" rtl="0" eaLnBrk="1" fontAlgn="base" hangingPunct="1">
        <a:spcBef>
          <a:spcPct val="0"/>
        </a:spcBef>
        <a:spcAft>
          <a:spcPct val="0"/>
        </a:spcAft>
        <a:defRPr sz="4400">
          <a:solidFill>
            <a:schemeClr val="tx1"/>
          </a:solidFill>
          <a:latin typeface="Bodoni MT"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b="-37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101D8EEE-902A-416C-BBD4-83E29285A4DC}" type="datetimeFigureOut">
              <a:rPr lang="en-US" smtClean="0">
                <a:solidFill>
                  <a:prstClr val="black">
                    <a:tint val="75000"/>
                  </a:prstClr>
                </a:solidFill>
                <a:cs typeface="+mn-cs"/>
              </a:rPr>
              <a:pPr/>
              <a:t>6/20/2016</a:t>
            </a:fld>
            <a:endParaRPr lang="en-US" dirty="0">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8D950B27-9FE7-4EC6-8E44-2B3E33476123}" type="slidenum">
              <a:rPr lang="en-US">
                <a:solidFill>
                  <a:prstClr val="black">
                    <a:tint val="75000"/>
                  </a:prstClr>
                </a:solidFill>
                <a:cs typeface="+mn-cs"/>
              </a:rPr>
              <a:pPr/>
              <a:t>‹#›</a:t>
            </a:fld>
            <a:endParaRPr lang="en-US" dirty="0">
              <a:solidFill>
                <a:prstClr val="black">
                  <a:tint val="75000"/>
                </a:prstClr>
              </a:solidFill>
              <a:cs typeface="+mn-cs"/>
            </a:endParaRPr>
          </a:p>
        </p:txBody>
      </p:sp>
    </p:spTree>
    <p:extLst>
      <p:ext uri="{BB962C8B-B14F-4D97-AF65-F5344CB8AC3E}">
        <p14:creationId xmlns:p14="http://schemas.microsoft.com/office/powerpoint/2010/main" val="6069290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Bodoni MT" pitchFamily="18" charset="0"/>
        </a:defRPr>
      </a:lvl2pPr>
      <a:lvl3pPr algn="ctr" rtl="0" eaLnBrk="1" fontAlgn="base" hangingPunct="1">
        <a:spcBef>
          <a:spcPct val="0"/>
        </a:spcBef>
        <a:spcAft>
          <a:spcPct val="0"/>
        </a:spcAft>
        <a:defRPr sz="4400">
          <a:solidFill>
            <a:schemeClr val="tx1"/>
          </a:solidFill>
          <a:latin typeface="Bodoni MT" pitchFamily="18" charset="0"/>
        </a:defRPr>
      </a:lvl3pPr>
      <a:lvl4pPr algn="ctr" rtl="0" eaLnBrk="1" fontAlgn="base" hangingPunct="1">
        <a:spcBef>
          <a:spcPct val="0"/>
        </a:spcBef>
        <a:spcAft>
          <a:spcPct val="0"/>
        </a:spcAft>
        <a:defRPr sz="4400">
          <a:solidFill>
            <a:schemeClr val="tx1"/>
          </a:solidFill>
          <a:latin typeface="Bodoni MT" pitchFamily="18" charset="0"/>
        </a:defRPr>
      </a:lvl4pPr>
      <a:lvl5pPr algn="ctr" rtl="0" eaLnBrk="1" fontAlgn="base" hangingPunct="1">
        <a:spcBef>
          <a:spcPct val="0"/>
        </a:spcBef>
        <a:spcAft>
          <a:spcPct val="0"/>
        </a:spcAft>
        <a:defRPr sz="4400">
          <a:solidFill>
            <a:schemeClr val="tx1"/>
          </a:solidFill>
          <a:latin typeface="Bodoni MT" pitchFamily="18" charset="0"/>
        </a:defRPr>
      </a:lvl5pPr>
      <a:lvl6pPr marL="457200" algn="ctr" rtl="0" eaLnBrk="1" fontAlgn="base" hangingPunct="1">
        <a:spcBef>
          <a:spcPct val="0"/>
        </a:spcBef>
        <a:spcAft>
          <a:spcPct val="0"/>
        </a:spcAft>
        <a:defRPr sz="4400">
          <a:solidFill>
            <a:schemeClr val="tx1"/>
          </a:solidFill>
          <a:latin typeface="Bodoni MT" pitchFamily="18" charset="0"/>
        </a:defRPr>
      </a:lvl6pPr>
      <a:lvl7pPr marL="914400" algn="ctr" rtl="0" eaLnBrk="1" fontAlgn="base" hangingPunct="1">
        <a:spcBef>
          <a:spcPct val="0"/>
        </a:spcBef>
        <a:spcAft>
          <a:spcPct val="0"/>
        </a:spcAft>
        <a:defRPr sz="4400">
          <a:solidFill>
            <a:schemeClr val="tx1"/>
          </a:solidFill>
          <a:latin typeface="Bodoni MT" pitchFamily="18" charset="0"/>
        </a:defRPr>
      </a:lvl7pPr>
      <a:lvl8pPr marL="1371600" algn="ctr" rtl="0" eaLnBrk="1" fontAlgn="base" hangingPunct="1">
        <a:spcBef>
          <a:spcPct val="0"/>
        </a:spcBef>
        <a:spcAft>
          <a:spcPct val="0"/>
        </a:spcAft>
        <a:defRPr sz="4400">
          <a:solidFill>
            <a:schemeClr val="tx1"/>
          </a:solidFill>
          <a:latin typeface="Bodoni MT" pitchFamily="18" charset="0"/>
        </a:defRPr>
      </a:lvl8pPr>
      <a:lvl9pPr marL="1828800" algn="ctr" rtl="0" eaLnBrk="1" fontAlgn="base" hangingPunct="1">
        <a:spcBef>
          <a:spcPct val="0"/>
        </a:spcBef>
        <a:spcAft>
          <a:spcPct val="0"/>
        </a:spcAft>
        <a:defRPr sz="4400">
          <a:solidFill>
            <a:schemeClr val="tx1"/>
          </a:solidFill>
          <a:latin typeface="Bodoni MT"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b="-37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101D8EEE-902A-416C-BBD4-83E29285A4DC}" type="datetimeFigureOut">
              <a:rPr lang="en-US" smtClean="0">
                <a:solidFill>
                  <a:prstClr val="black">
                    <a:tint val="75000"/>
                  </a:prstClr>
                </a:solidFill>
                <a:cs typeface="+mn-cs"/>
              </a:rPr>
              <a:pPr/>
              <a:t>6/20/2016</a:t>
            </a:fld>
            <a:endParaRPr lang="en-US" dirty="0">
              <a:solidFill>
                <a:prstClr val="black">
                  <a:tint val="75000"/>
                </a:prstClr>
              </a:solidFill>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solidFill>
                <a:prstClr val="black">
                  <a:tint val="75000"/>
                </a:prstClr>
              </a:solidFill>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8D950B27-9FE7-4EC6-8E44-2B3E33476123}" type="slidenum">
              <a:rPr lang="en-US">
                <a:solidFill>
                  <a:prstClr val="black">
                    <a:tint val="75000"/>
                  </a:prstClr>
                </a:solidFill>
                <a:cs typeface="+mn-cs"/>
              </a:rPr>
              <a:pPr/>
              <a:t>‹#›</a:t>
            </a:fld>
            <a:endParaRPr lang="en-US" dirty="0">
              <a:solidFill>
                <a:prstClr val="black">
                  <a:tint val="75000"/>
                </a:prstClr>
              </a:solidFill>
              <a:cs typeface="+mn-cs"/>
            </a:endParaRPr>
          </a:p>
        </p:txBody>
      </p:sp>
    </p:spTree>
    <p:extLst>
      <p:ext uri="{BB962C8B-B14F-4D97-AF65-F5344CB8AC3E}">
        <p14:creationId xmlns:p14="http://schemas.microsoft.com/office/powerpoint/2010/main" val="20329306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Bodoni MT" pitchFamily="18" charset="0"/>
        </a:defRPr>
      </a:lvl2pPr>
      <a:lvl3pPr algn="ctr" rtl="0" eaLnBrk="1" fontAlgn="base" hangingPunct="1">
        <a:spcBef>
          <a:spcPct val="0"/>
        </a:spcBef>
        <a:spcAft>
          <a:spcPct val="0"/>
        </a:spcAft>
        <a:defRPr sz="4400">
          <a:solidFill>
            <a:schemeClr val="tx1"/>
          </a:solidFill>
          <a:latin typeface="Bodoni MT" pitchFamily="18" charset="0"/>
        </a:defRPr>
      </a:lvl3pPr>
      <a:lvl4pPr algn="ctr" rtl="0" eaLnBrk="1" fontAlgn="base" hangingPunct="1">
        <a:spcBef>
          <a:spcPct val="0"/>
        </a:spcBef>
        <a:spcAft>
          <a:spcPct val="0"/>
        </a:spcAft>
        <a:defRPr sz="4400">
          <a:solidFill>
            <a:schemeClr val="tx1"/>
          </a:solidFill>
          <a:latin typeface="Bodoni MT" pitchFamily="18" charset="0"/>
        </a:defRPr>
      </a:lvl4pPr>
      <a:lvl5pPr algn="ctr" rtl="0" eaLnBrk="1" fontAlgn="base" hangingPunct="1">
        <a:spcBef>
          <a:spcPct val="0"/>
        </a:spcBef>
        <a:spcAft>
          <a:spcPct val="0"/>
        </a:spcAft>
        <a:defRPr sz="4400">
          <a:solidFill>
            <a:schemeClr val="tx1"/>
          </a:solidFill>
          <a:latin typeface="Bodoni MT" pitchFamily="18" charset="0"/>
        </a:defRPr>
      </a:lvl5pPr>
      <a:lvl6pPr marL="457200" algn="ctr" rtl="0" eaLnBrk="1" fontAlgn="base" hangingPunct="1">
        <a:spcBef>
          <a:spcPct val="0"/>
        </a:spcBef>
        <a:spcAft>
          <a:spcPct val="0"/>
        </a:spcAft>
        <a:defRPr sz="4400">
          <a:solidFill>
            <a:schemeClr val="tx1"/>
          </a:solidFill>
          <a:latin typeface="Bodoni MT" pitchFamily="18" charset="0"/>
        </a:defRPr>
      </a:lvl6pPr>
      <a:lvl7pPr marL="914400" algn="ctr" rtl="0" eaLnBrk="1" fontAlgn="base" hangingPunct="1">
        <a:spcBef>
          <a:spcPct val="0"/>
        </a:spcBef>
        <a:spcAft>
          <a:spcPct val="0"/>
        </a:spcAft>
        <a:defRPr sz="4400">
          <a:solidFill>
            <a:schemeClr val="tx1"/>
          </a:solidFill>
          <a:latin typeface="Bodoni MT" pitchFamily="18" charset="0"/>
        </a:defRPr>
      </a:lvl7pPr>
      <a:lvl8pPr marL="1371600" algn="ctr" rtl="0" eaLnBrk="1" fontAlgn="base" hangingPunct="1">
        <a:spcBef>
          <a:spcPct val="0"/>
        </a:spcBef>
        <a:spcAft>
          <a:spcPct val="0"/>
        </a:spcAft>
        <a:defRPr sz="4400">
          <a:solidFill>
            <a:schemeClr val="tx1"/>
          </a:solidFill>
          <a:latin typeface="Bodoni MT" pitchFamily="18" charset="0"/>
        </a:defRPr>
      </a:lvl8pPr>
      <a:lvl9pPr marL="1828800" algn="ctr" rtl="0" eaLnBrk="1" fontAlgn="base" hangingPunct="1">
        <a:spcBef>
          <a:spcPct val="0"/>
        </a:spcBef>
        <a:spcAft>
          <a:spcPct val="0"/>
        </a:spcAft>
        <a:defRPr sz="4400">
          <a:solidFill>
            <a:schemeClr val="tx1"/>
          </a:solidFill>
          <a:latin typeface="Bodoni MT" pitchFamily="18"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cbbulletin.com/435505.aspx"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1080.plus/Deadly_Storms_Pummel_the_Pacific_Northwest_by_ABC_News/Xnuh3QCCp3g.video" TargetMode="External"/><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5307" y="629483"/>
            <a:ext cx="9078693" cy="5262979"/>
          </a:xfrm>
          <a:prstGeom prst="rect">
            <a:avLst/>
          </a:prstGeom>
          <a:noFill/>
        </p:spPr>
        <p:txBody>
          <a:bodyPr wrap="square" rtlCol="0">
            <a:spAutoFit/>
          </a:bodyPr>
          <a:lstStyle/>
          <a:p>
            <a:pPr algn="ctr"/>
            <a:r>
              <a:rPr lang="en-US" sz="2800" b="1" dirty="0" smtClean="0">
                <a:solidFill>
                  <a:srgbClr val="002060"/>
                </a:solidFill>
                <a:latin typeface="Bodoni MT" panose="02070603080606020203" pitchFamily="18" charset="0"/>
              </a:rPr>
              <a:t>Cold Water Refuges in the lower  </a:t>
            </a:r>
          </a:p>
          <a:p>
            <a:pPr algn="ctr"/>
            <a:r>
              <a:rPr lang="en-US" sz="2800" b="1" dirty="0" smtClean="0">
                <a:solidFill>
                  <a:srgbClr val="002060"/>
                </a:solidFill>
                <a:latin typeface="Bodoni MT" panose="02070603080606020203" pitchFamily="18" charset="0"/>
              </a:rPr>
              <a:t>Columbia River</a:t>
            </a:r>
          </a:p>
          <a:p>
            <a:pPr algn="ctr"/>
            <a:endParaRPr lang="en-US" sz="2800" dirty="0" smtClean="0"/>
          </a:p>
          <a:p>
            <a:pPr algn="ctr"/>
            <a:endParaRPr lang="en-US" sz="2400" dirty="0" smtClean="0"/>
          </a:p>
          <a:p>
            <a:pPr algn="ctr"/>
            <a:endParaRPr lang="en-US" i="1" dirty="0" smtClean="0"/>
          </a:p>
          <a:p>
            <a:pPr algn="ctr"/>
            <a:endParaRPr lang="en-US" i="1" dirty="0"/>
          </a:p>
          <a:p>
            <a:pPr algn="ctr"/>
            <a:endParaRPr lang="en-US" i="1" dirty="0" smtClean="0"/>
          </a:p>
          <a:p>
            <a:pPr algn="ctr"/>
            <a:endParaRPr lang="en-US" i="1" dirty="0"/>
          </a:p>
          <a:p>
            <a:pPr algn="ctr"/>
            <a:endParaRPr lang="en-US" i="1" dirty="0" smtClean="0"/>
          </a:p>
          <a:p>
            <a:pPr algn="ctr"/>
            <a:endParaRPr lang="en-US" i="1" dirty="0"/>
          </a:p>
          <a:p>
            <a:pPr algn="ctr"/>
            <a:endParaRPr lang="en-US" i="1" dirty="0" smtClean="0"/>
          </a:p>
          <a:p>
            <a:pPr algn="ctr"/>
            <a:endParaRPr lang="en-US" i="1" dirty="0"/>
          </a:p>
          <a:p>
            <a:pPr algn="ctr"/>
            <a:endParaRPr lang="en-US" i="1" dirty="0" smtClean="0"/>
          </a:p>
          <a:p>
            <a:pPr algn="ctr"/>
            <a:endParaRPr lang="en-US" i="1" dirty="0"/>
          </a:p>
          <a:p>
            <a:pPr algn="ctr"/>
            <a:endParaRPr lang="en-US" sz="1200" i="1" dirty="0" smtClean="0"/>
          </a:p>
          <a:p>
            <a:pPr algn="ctr"/>
            <a:r>
              <a:rPr lang="en-US" b="1" dirty="0" smtClean="0">
                <a:solidFill>
                  <a:srgbClr val="002060"/>
                </a:solidFill>
                <a:latin typeface="Bodoni MT" panose="02070603080606020203" pitchFamily="18" charset="0"/>
              </a:rPr>
              <a:t>Catherine Corbett, </a:t>
            </a:r>
            <a:r>
              <a:rPr lang="en-US" b="1" dirty="0">
                <a:solidFill>
                  <a:srgbClr val="002060"/>
                </a:solidFill>
                <a:latin typeface="Bodoni MT" panose="02070603080606020203" pitchFamily="18" charset="0"/>
              </a:rPr>
              <a:t>C</a:t>
            </a:r>
            <a:r>
              <a:rPr lang="en-US" b="1" dirty="0" smtClean="0">
                <a:solidFill>
                  <a:srgbClr val="002060"/>
                </a:solidFill>
                <a:latin typeface="Bodoni MT" panose="02070603080606020203" pitchFamily="18" charset="0"/>
              </a:rPr>
              <a:t>hris Collins, Keith Marcoe, </a:t>
            </a:r>
          </a:p>
          <a:p>
            <a:pPr algn="ctr"/>
            <a:r>
              <a:rPr lang="en-US" b="1" dirty="0" smtClean="0">
                <a:solidFill>
                  <a:srgbClr val="002060"/>
                </a:solidFill>
                <a:latin typeface="Bodoni MT" panose="02070603080606020203" pitchFamily="18" charset="0"/>
              </a:rPr>
              <a:t>Paul Kolp, Matthew Schwartz</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0416" y="5997770"/>
            <a:ext cx="1711274" cy="70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20749"/>
            <a:ext cx="9144000" cy="3308451"/>
          </a:xfrm>
          <a:prstGeom prst="rect">
            <a:avLst/>
          </a:prstGeom>
        </p:spPr>
      </p:pic>
    </p:spTree>
    <p:extLst>
      <p:ext uri="{BB962C8B-B14F-4D97-AF65-F5344CB8AC3E}">
        <p14:creationId xmlns:p14="http://schemas.microsoft.com/office/powerpoint/2010/main" val="3841386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4" name="TextBox 3"/>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5" name="TextBox 4"/>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Cambria"/>
                <a:cs typeface="+mn-cs"/>
              </a:rPr>
              <a:t>4ft Sea Level Rise</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2800009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5" name="TextBox 4"/>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6" name="TextBox 5"/>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a:solidFill>
                  <a:prstClr val="black"/>
                </a:solidFill>
                <a:latin typeface="Cambria"/>
                <a:cs typeface="+mn-cs"/>
              </a:rPr>
              <a:t>5</a:t>
            </a:r>
            <a:r>
              <a:rPr lang="en-US" sz="2000" b="1" dirty="0" smtClean="0">
                <a:solidFill>
                  <a:prstClr val="black"/>
                </a:solidFill>
                <a:latin typeface="Cambria"/>
                <a:cs typeface="+mn-cs"/>
              </a:rPr>
              <a:t>ft Sea Level Rise</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2042153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6" name="TextBox 5"/>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7" name="TextBox 6"/>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a:solidFill>
                  <a:prstClr val="black"/>
                </a:solidFill>
                <a:latin typeface="Cambria"/>
                <a:cs typeface="+mn-cs"/>
              </a:rPr>
              <a:t>6</a:t>
            </a:r>
            <a:r>
              <a:rPr lang="en-US" sz="2000" b="1" dirty="0" smtClean="0">
                <a:solidFill>
                  <a:prstClr val="black"/>
                </a:solidFill>
                <a:latin typeface="Cambria"/>
                <a:cs typeface="+mn-cs"/>
              </a:rPr>
              <a:t>ft Sea Level Rise</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23141189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 y="0"/>
            <a:ext cx="9144925" cy="683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1522" y="6393934"/>
            <a:ext cx="5617885" cy="369332"/>
          </a:xfrm>
          <a:prstGeom prst="rect">
            <a:avLst/>
          </a:prstGeom>
          <a:noFill/>
        </p:spPr>
        <p:txBody>
          <a:bodyPr wrap="none" rtlCol="0">
            <a:spAutoFit/>
          </a:bodyPr>
          <a:lstStyle/>
          <a:p>
            <a:r>
              <a:rPr lang="en-US" dirty="0" smtClean="0"/>
              <a:t>CMOP Stations – operated and maintained by OHSU</a:t>
            </a:r>
            <a:endParaRPr lang="en-US" dirty="0"/>
          </a:p>
        </p:txBody>
      </p:sp>
      <p:sp>
        <p:nvSpPr>
          <p:cNvPr id="5" name="Right Arrow 4"/>
          <p:cNvSpPr/>
          <p:nvPr/>
        </p:nvSpPr>
        <p:spPr>
          <a:xfrm rot="5400000">
            <a:off x="4392084" y="2258484"/>
            <a:ext cx="533397" cy="283634"/>
          </a:xfrm>
          <a:prstGeom prst="rightArrow">
            <a:avLst>
              <a:gd name="adj1" fmla="val 2835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a:off x="6733118" y="4239682"/>
            <a:ext cx="533397" cy="283634"/>
          </a:xfrm>
          <a:prstGeom prst="rightArrow">
            <a:avLst>
              <a:gd name="adj1" fmla="val 2835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26339" y="6402401"/>
            <a:ext cx="2903359" cy="369332"/>
          </a:xfrm>
          <a:prstGeom prst="rect">
            <a:avLst/>
          </a:prstGeom>
          <a:noFill/>
        </p:spPr>
        <p:txBody>
          <a:bodyPr wrap="none" rtlCol="0">
            <a:spAutoFit/>
          </a:bodyPr>
          <a:lstStyle/>
          <a:p>
            <a:r>
              <a:rPr lang="en-US" dirty="0" smtClean="0"/>
              <a:t>Provided by Joe Needoba</a:t>
            </a:r>
            <a:endParaRPr lang="en-US" dirty="0"/>
          </a:p>
        </p:txBody>
      </p:sp>
    </p:spTree>
    <p:extLst>
      <p:ext uri="{BB962C8B-B14F-4D97-AF65-F5344CB8AC3E}">
        <p14:creationId xmlns:p14="http://schemas.microsoft.com/office/powerpoint/2010/main" val="438588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1713"/>
            <a:ext cx="7467600" cy="488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609600"/>
            <a:ext cx="8985900" cy="1231106"/>
          </a:xfrm>
          <a:prstGeom prst="rect">
            <a:avLst/>
          </a:prstGeom>
        </p:spPr>
        <p:txBody>
          <a:bodyPr wrap="square">
            <a:spAutoFit/>
          </a:bodyPr>
          <a:lstStyle/>
          <a:p>
            <a:pPr marL="342900" indent="-342900">
              <a:buFont typeface="+mj-lt"/>
              <a:buAutoNum type="arabicPeriod"/>
            </a:pPr>
            <a:r>
              <a:rPr lang="en-US" sz="1600" b="1" dirty="0">
                <a:latin typeface="Cambria" panose="02040503050406030204" pitchFamily="18" charset="0"/>
                <a:cs typeface="Calibri" panose="020F0502020204030204" pitchFamily="34" charset="0"/>
              </a:rPr>
              <a:t>Most natural systems have spatially variable thermal profiles, i.e., not homogenous and not </a:t>
            </a:r>
            <a:r>
              <a:rPr lang="en-US" sz="1600" b="1" dirty="0" smtClean="0">
                <a:latin typeface="Cambria" panose="02040503050406030204" pitchFamily="18" charset="0"/>
                <a:cs typeface="Calibri" panose="020F0502020204030204" pitchFamily="34" charset="0"/>
              </a:rPr>
              <a:t>linear (Fullerton et al</a:t>
            </a:r>
            <a:r>
              <a:rPr lang="en-US" sz="1600" b="1" dirty="0">
                <a:latin typeface="Cambria" panose="02040503050406030204" pitchFamily="18" charset="0"/>
                <a:cs typeface="Calibri" panose="020F0502020204030204" pitchFamily="34" charset="0"/>
              </a:rPr>
              <a:t>. 2015</a:t>
            </a:r>
            <a:r>
              <a:rPr lang="en-US" sz="1600" b="1" dirty="0" smtClean="0">
                <a:latin typeface="Cambria" panose="02040503050406030204" pitchFamily="18" charset="0"/>
                <a:cs typeface="Calibri" panose="020F0502020204030204" pitchFamily="34" charset="0"/>
              </a:rPr>
              <a:t>)</a:t>
            </a:r>
          </a:p>
          <a:p>
            <a:pPr marL="342900" indent="-342900">
              <a:spcBef>
                <a:spcPts val="600"/>
              </a:spcBef>
              <a:buFont typeface="+mj-lt"/>
              <a:buAutoNum type="arabicPeriod"/>
            </a:pPr>
            <a:r>
              <a:rPr lang="en-US" sz="1600" b="1" dirty="0" err="1" smtClean="0">
                <a:latin typeface="Cambria" panose="02040503050406030204" pitchFamily="18" charset="0"/>
                <a:cs typeface="Calibri" panose="020F0502020204030204" pitchFamily="34" charset="0"/>
              </a:rPr>
              <a:t>Mainstem</a:t>
            </a:r>
            <a:r>
              <a:rPr lang="en-US" sz="1600" b="1" dirty="0" smtClean="0">
                <a:latin typeface="Cambria" panose="02040503050406030204" pitchFamily="18" charset="0"/>
                <a:cs typeface="Calibri" panose="020F0502020204030204" pitchFamily="34" charset="0"/>
              </a:rPr>
              <a:t> temperatures have increased over the last 70 years</a:t>
            </a:r>
          </a:p>
          <a:p>
            <a:pPr marL="342900" indent="-342900">
              <a:spcBef>
                <a:spcPts val="600"/>
              </a:spcBef>
              <a:buFont typeface="+mj-lt"/>
              <a:buAutoNum type="arabicPeriod"/>
            </a:pPr>
            <a:r>
              <a:rPr lang="en-US" sz="1600" b="1" dirty="0" smtClean="0">
                <a:latin typeface="Cambria" panose="02040503050406030204" pitchFamily="18" charset="0"/>
                <a:cs typeface="Calibri" panose="020F0502020204030204" pitchFamily="34" charset="0"/>
              </a:rPr>
              <a:t>Mainstem temperatures predicted to continue to increase, and extend in duration</a:t>
            </a:r>
            <a:endParaRPr lang="en-US" sz="1600" dirty="0">
              <a:latin typeface="Cambria" panose="02040503050406030204" pitchFamily="18" charset="0"/>
            </a:endParaRPr>
          </a:p>
        </p:txBody>
      </p:sp>
      <p:sp>
        <p:nvSpPr>
          <p:cNvPr id="5" name="Text Box 37"/>
          <p:cNvSpPr txBox="1">
            <a:spLocks noChangeArrowheads="1"/>
          </p:cNvSpPr>
          <p:nvPr/>
        </p:nvSpPr>
        <p:spPr bwMode="auto">
          <a:xfrm>
            <a:off x="30914" y="67733"/>
            <a:ext cx="75153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None/>
            </a:pPr>
            <a:r>
              <a:rPr lang="en-US" altLang="en-US" sz="2800" b="1" dirty="0">
                <a:solidFill>
                  <a:srgbClr val="002060"/>
                </a:solidFill>
                <a:latin typeface="Bodoni MT" panose="02070603080606020203" pitchFamily="18" charset="0"/>
                <a:ea typeface="+mj-ea"/>
                <a:cs typeface="+mj-cs"/>
              </a:rPr>
              <a:t>Mitigating</a:t>
            </a:r>
            <a:r>
              <a:rPr lang="en-US" altLang="en-US" sz="2800" b="1" dirty="0" smtClean="0">
                <a:latin typeface="Bodoni MT" panose="02070603080606020203" pitchFamily="18" charset="0"/>
              </a:rPr>
              <a:t> </a:t>
            </a:r>
            <a:r>
              <a:rPr lang="en-US" altLang="en-US" sz="2800" b="1" dirty="0">
                <a:solidFill>
                  <a:srgbClr val="002060"/>
                </a:solidFill>
                <a:latin typeface="Bodoni MT" panose="02070603080606020203" pitchFamily="18" charset="0"/>
                <a:ea typeface="+mj-ea"/>
                <a:cs typeface="+mj-cs"/>
              </a:rPr>
              <a:t>for Climate Change– Thermal </a:t>
            </a:r>
            <a:r>
              <a:rPr lang="en-US" altLang="en-US" sz="2800" b="1" dirty="0" smtClean="0">
                <a:solidFill>
                  <a:srgbClr val="002060"/>
                </a:solidFill>
                <a:latin typeface="Bodoni MT" panose="02070603080606020203" pitchFamily="18" charset="0"/>
                <a:ea typeface="+mj-ea"/>
                <a:cs typeface="+mj-cs"/>
              </a:rPr>
              <a:t>Refuges </a:t>
            </a:r>
            <a:endParaRPr lang="en-US" altLang="en-US" sz="2800" b="1" dirty="0">
              <a:solidFill>
                <a:srgbClr val="002060"/>
              </a:solidFill>
              <a:latin typeface="Bodoni MT" panose="02070603080606020203" pitchFamily="18" charset="0"/>
              <a:ea typeface="+mj-ea"/>
              <a:cs typeface="+mj-cs"/>
            </a:endParaRPr>
          </a:p>
          <a:p>
            <a:pPr eaLnBrk="1" hangingPunct="1">
              <a:spcBef>
                <a:spcPct val="0"/>
              </a:spcBef>
              <a:buFontTx/>
              <a:buNone/>
            </a:pPr>
            <a:endParaRPr lang="en-US" altLang="en-US" sz="2000" b="1" dirty="0"/>
          </a:p>
        </p:txBody>
      </p:sp>
    </p:spTree>
    <p:extLst>
      <p:ext uri="{BB962C8B-B14F-4D97-AF65-F5344CB8AC3E}">
        <p14:creationId xmlns:p14="http://schemas.microsoft.com/office/powerpoint/2010/main" val="4253943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7"/>
          <p:cNvSpPr txBox="1">
            <a:spLocks noChangeArrowheads="1"/>
          </p:cNvSpPr>
          <p:nvPr/>
        </p:nvSpPr>
        <p:spPr bwMode="auto">
          <a:xfrm>
            <a:off x="76200" y="141288"/>
            <a:ext cx="88559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600" b="1" dirty="0" smtClean="0">
                <a:solidFill>
                  <a:srgbClr val="002060"/>
                </a:solidFill>
                <a:latin typeface="Bodoni MT" panose="02070603080606020203" pitchFamily="18" charset="0"/>
              </a:rPr>
              <a:t>Mainstem thermal regime during </a:t>
            </a:r>
            <a:r>
              <a:rPr lang="en-US" altLang="en-US" sz="2600" b="1" u="sng" dirty="0" smtClean="0">
                <a:solidFill>
                  <a:srgbClr val="002060"/>
                </a:solidFill>
                <a:latin typeface="Bodoni MT" panose="02070603080606020203" pitchFamily="18" charset="0"/>
              </a:rPr>
              <a:t>juvenile</a:t>
            </a:r>
            <a:r>
              <a:rPr lang="en-US" altLang="en-US" sz="2600" b="1" dirty="0" smtClean="0">
                <a:solidFill>
                  <a:srgbClr val="002060"/>
                </a:solidFill>
                <a:latin typeface="Bodoni MT" panose="02070603080606020203" pitchFamily="18" charset="0"/>
              </a:rPr>
              <a:t> salmon outmigration</a:t>
            </a:r>
            <a:endParaRPr lang="en-US" altLang="en-US" sz="2600" b="1" dirty="0">
              <a:solidFill>
                <a:srgbClr val="002060"/>
              </a:solidFill>
              <a:latin typeface="Bodoni MT" panose="02070603080606020203" pitchFamily="18" charset="0"/>
            </a:endParaRPr>
          </a:p>
        </p:txBody>
      </p:sp>
      <p:sp>
        <p:nvSpPr>
          <p:cNvPr id="22" name="Rectangle 21"/>
          <p:cNvSpPr/>
          <p:nvPr/>
        </p:nvSpPr>
        <p:spPr>
          <a:xfrm>
            <a:off x="2362200" y="1143000"/>
            <a:ext cx="4953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762706"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3" descr="C:\Users\ccollins\AppData\Local\Microsoft\Windows\Temporary Internet Files\Content.Outlook\NF1FGSJK\temp_climatology.png"/>
          <p:cNvPicPr>
            <a:picLocks noChangeAspect="1" noChangeArrowheads="1"/>
          </p:cNvPicPr>
          <p:nvPr/>
        </p:nvPicPr>
        <p:blipFill rotWithShape="1">
          <a:blip r:embed="rId2">
            <a:extLst>
              <a:ext uri="{28A0092B-C50C-407E-A947-70E740481C1C}">
                <a14:useLocalDpi xmlns:a14="http://schemas.microsoft.com/office/drawing/2010/main" val="0"/>
              </a:ext>
            </a:extLst>
          </a:blip>
          <a:srcRect t="6374" b="12607"/>
          <a:stretch/>
        </p:blipFill>
        <p:spPr bwMode="auto">
          <a:xfrm>
            <a:off x="0" y="1415249"/>
            <a:ext cx="7484295" cy="411641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687530" y="1447800"/>
            <a:ext cx="8186224" cy="461665"/>
            <a:chOff x="727929" y="1447800"/>
            <a:chExt cx="8186224" cy="461665"/>
          </a:xfrm>
        </p:grpSpPr>
        <p:cxnSp>
          <p:nvCxnSpPr>
            <p:cNvPr id="31" name="Straight Connector 30"/>
            <p:cNvCxnSpPr/>
            <p:nvPr/>
          </p:nvCxnSpPr>
          <p:spPr>
            <a:xfrm>
              <a:off x="727929" y="1615440"/>
              <a:ext cx="676018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507999" y="1447800"/>
              <a:ext cx="1406154" cy="461665"/>
            </a:xfrm>
            <a:prstGeom prst="rect">
              <a:avLst/>
            </a:prstGeom>
            <a:noFill/>
          </p:spPr>
          <p:txBody>
            <a:bodyPr wrap="none" rtlCol="0">
              <a:spAutoFit/>
            </a:bodyPr>
            <a:lstStyle/>
            <a:p>
              <a:r>
                <a:rPr lang="en-US" sz="1400" b="1" dirty="0" smtClean="0">
                  <a:solidFill>
                    <a:srgbClr val="FF0000"/>
                  </a:solidFill>
                </a:rPr>
                <a:t>UZNG (24</a:t>
              </a:r>
              <a:r>
                <a:rPr lang="en-US" sz="1400" b="1" dirty="0" smtClean="0">
                  <a:solidFill>
                    <a:srgbClr val="FF0000"/>
                  </a:solidFill>
                  <a:latin typeface="Arial"/>
                  <a:cs typeface="Arial"/>
                </a:rPr>
                <a:t>˚</a:t>
              </a:r>
              <a:r>
                <a:rPr lang="en-US" sz="1400" b="1" dirty="0" smtClean="0">
                  <a:solidFill>
                    <a:srgbClr val="FF0000"/>
                  </a:solidFill>
                </a:rPr>
                <a:t>C)</a:t>
              </a:r>
            </a:p>
            <a:p>
              <a:r>
                <a:rPr lang="en-US" sz="1000" b="1" dirty="0" smtClean="0">
                  <a:solidFill>
                    <a:srgbClr val="FF0000"/>
                  </a:solidFill>
                </a:rPr>
                <a:t>(</a:t>
              </a:r>
              <a:r>
                <a:rPr lang="en-US" sz="1000" b="1" dirty="0" err="1" smtClean="0">
                  <a:solidFill>
                    <a:srgbClr val="FF0000"/>
                  </a:solidFill>
                </a:rPr>
                <a:t>Beechie</a:t>
              </a:r>
              <a:r>
                <a:rPr lang="en-US" sz="1000" b="1" dirty="0" smtClean="0">
                  <a:solidFill>
                    <a:srgbClr val="FF0000"/>
                  </a:solidFill>
                </a:rPr>
                <a:t> et al. 2012)</a:t>
              </a:r>
              <a:endParaRPr lang="en-US" sz="1000" b="1" dirty="0">
                <a:solidFill>
                  <a:srgbClr val="FF0000"/>
                </a:solidFill>
              </a:endParaRPr>
            </a:p>
          </p:txBody>
        </p:sp>
      </p:grpSp>
      <p:grpSp>
        <p:nvGrpSpPr>
          <p:cNvPr id="33" name="Group 32"/>
          <p:cNvGrpSpPr/>
          <p:nvPr/>
        </p:nvGrpSpPr>
        <p:grpSpPr>
          <a:xfrm>
            <a:off x="685800" y="2590800"/>
            <a:ext cx="8183018" cy="461665"/>
            <a:chOff x="726199" y="2590800"/>
            <a:chExt cx="8183018" cy="461665"/>
          </a:xfrm>
        </p:grpSpPr>
        <p:cxnSp>
          <p:nvCxnSpPr>
            <p:cNvPr id="34" name="Straight Connector 33"/>
            <p:cNvCxnSpPr/>
            <p:nvPr/>
          </p:nvCxnSpPr>
          <p:spPr>
            <a:xfrm>
              <a:off x="726199" y="2767584"/>
              <a:ext cx="6760189" cy="0"/>
            </a:xfrm>
            <a:prstGeom prst="line">
              <a:avLst/>
            </a:prstGeom>
            <a:ln w="25400">
              <a:solidFill>
                <a:srgbClr val="008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506269" y="2590800"/>
              <a:ext cx="1402948" cy="461665"/>
            </a:xfrm>
            <a:prstGeom prst="rect">
              <a:avLst/>
            </a:prstGeom>
            <a:noFill/>
          </p:spPr>
          <p:txBody>
            <a:bodyPr wrap="none" rtlCol="0">
              <a:spAutoFit/>
            </a:bodyPr>
            <a:lstStyle/>
            <a:p>
              <a:r>
                <a:rPr lang="en-US" sz="1400" b="1" dirty="0" smtClean="0">
                  <a:solidFill>
                    <a:srgbClr val="008000"/>
                  </a:solidFill>
                </a:rPr>
                <a:t>Ideal (16</a:t>
              </a:r>
              <a:r>
                <a:rPr lang="en-US" sz="1400" b="1" dirty="0" smtClean="0">
                  <a:solidFill>
                    <a:srgbClr val="008000"/>
                  </a:solidFill>
                  <a:latin typeface="Arial"/>
                  <a:cs typeface="Arial"/>
                </a:rPr>
                <a:t>˚</a:t>
              </a:r>
              <a:r>
                <a:rPr lang="en-US" sz="1400" b="1" dirty="0" smtClean="0">
                  <a:solidFill>
                    <a:srgbClr val="008000"/>
                  </a:solidFill>
                </a:rPr>
                <a:t>C)</a:t>
              </a:r>
            </a:p>
            <a:p>
              <a:r>
                <a:rPr lang="en-US" sz="1000" b="1" dirty="0" smtClean="0">
                  <a:solidFill>
                    <a:srgbClr val="008000"/>
                  </a:solidFill>
                </a:rPr>
                <a:t>(</a:t>
              </a:r>
              <a:r>
                <a:rPr lang="en-US" sz="1000" b="1" dirty="0" err="1" smtClean="0">
                  <a:solidFill>
                    <a:srgbClr val="008000"/>
                  </a:solidFill>
                </a:rPr>
                <a:t>Beechie</a:t>
              </a:r>
              <a:r>
                <a:rPr lang="en-US" sz="1000" b="1" dirty="0" smtClean="0">
                  <a:solidFill>
                    <a:srgbClr val="008000"/>
                  </a:solidFill>
                </a:rPr>
                <a:t> et al. 2012)</a:t>
              </a:r>
              <a:endParaRPr lang="en-US" sz="1000" b="1" dirty="0">
                <a:solidFill>
                  <a:srgbClr val="008000"/>
                </a:solidFill>
              </a:endParaRPr>
            </a:p>
          </p:txBody>
        </p:sp>
      </p:grpSp>
      <p:grpSp>
        <p:nvGrpSpPr>
          <p:cNvPr id="36" name="Group 35"/>
          <p:cNvGrpSpPr/>
          <p:nvPr/>
        </p:nvGrpSpPr>
        <p:grpSpPr>
          <a:xfrm>
            <a:off x="3486921" y="1219200"/>
            <a:ext cx="1325882" cy="3810000"/>
            <a:chOff x="3611880" y="1295400"/>
            <a:chExt cx="1344168" cy="3810000"/>
          </a:xfrm>
        </p:grpSpPr>
        <p:sp>
          <p:nvSpPr>
            <p:cNvPr id="37" name="Rectangle 36"/>
            <p:cNvSpPr/>
            <p:nvPr/>
          </p:nvSpPr>
          <p:spPr>
            <a:xfrm>
              <a:off x="3611880" y="1295400"/>
              <a:ext cx="1344168" cy="3810000"/>
            </a:xfrm>
            <a:prstGeom prst="rect">
              <a:avLst/>
            </a:prstGeom>
            <a:solidFill>
              <a:schemeClr val="accent1">
                <a:lumMod val="75000"/>
                <a:alpha val="3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8" name="TextBox 37"/>
            <p:cNvSpPr txBox="1"/>
            <p:nvPr/>
          </p:nvSpPr>
          <p:spPr>
            <a:xfrm>
              <a:off x="3685981" y="4038600"/>
              <a:ext cx="1225659" cy="954107"/>
            </a:xfrm>
            <a:prstGeom prst="rect">
              <a:avLst/>
            </a:prstGeom>
            <a:noFill/>
          </p:spPr>
          <p:txBody>
            <a:bodyPr wrap="none" rtlCol="0">
              <a:spAutoFit/>
            </a:bodyPr>
            <a:lstStyle/>
            <a:p>
              <a:pPr algn="ctr"/>
              <a:r>
                <a:rPr lang="en-US" sz="1400" b="1" dirty="0" err="1" smtClean="0">
                  <a:solidFill>
                    <a:schemeClr val="accent1">
                      <a:lumMod val="50000"/>
                    </a:schemeClr>
                  </a:solidFill>
                </a:rPr>
                <a:t>Subyearling</a:t>
              </a:r>
              <a:endParaRPr lang="en-US" sz="1400" b="1" dirty="0" smtClean="0">
                <a:solidFill>
                  <a:schemeClr val="accent1">
                    <a:lumMod val="50000"/>
                  </a:schemeClr>
                </a:solidFill>
              </a:endParaRPr>
            </a:p>
            <a:p>
              <a:pPr algn="ctr"/>
              <a:r>
                <a:rPr lang="en-US" sz="1400" b="1" dirty="0" smtClean="0">
                  <a:solidFill>
                    <a:schemeClr val="accent1">
                      <a:lumMod val="50000"/>
                    </a:schemeClr>
                  </a:solidFill>
                </a:rPr>
                <a:t>Chinook </a:t>
              </a:r>
              <a:br>
                <a:rPr lang="en-US" sz="1400" b="1" dirty="0" smtClean="0">
                  <a:solidFill>
                    <a:schemeClr val="accent1">
                      <a:lumMod val="50000"/>
                    </a:schemeClr>
                  </a:solidFill>
                </a:rPr>
              </a:br>
              <a:r>
                <a:rPr lang="en-US" sz="1400" b="1" dirty="0" smtClean="0">
                  <a:solidFill>
                    <a:schemeClr val="accent1">
                      <a:lumMod val="50000"/>
                    </a:schemeClr>
                  </a:solidFill>
                </a:rPr>
                <a:t>Pass </a:t>
              </a:r>
            </a:p>
            <a:p>
              <a:pPr algn="ctr"/>
              <a:r>
                <a:rPr lang="en-US" sz="1400" b="1" dirty="0" smtClean="0">
                  <a:solidFill>
                    <a:schemeClr val="accent1">
                      <a:lumMod val="50000"/>
                    </a:schemeClr>
                  </a:solidFill>
                </a:rPr>
                <a:t>Bonn. Dam</a:t>
              </a:r>
              <a:endParaRPr lang="en-US" sz="1400" b="1" dirty="0">
                <a:solidFill>
                  <a:schemeClr val="accent1">
                    <a:lumMod val="50000"/>
                  </a:schemeClr>
                </a:solidFill>
              </a:endParaRPr>
            </a:p>
          </p:txBody>
        </p:sp>
      </p:grpSp>
      <p:grpSp>
        <p:nvGrpSpPr>
          <p:cNvPr id="39" name="Group 38"/>
          <p:cNvGrpSpPr/>
          <p:nvPr/>
        </p:nvGrpSpPr>
        <p:grpSpPr>
          <a:xfrm>
            <a:off x="685800" y="2288595"/>
            <a:ext cx="8455529" cy="307777"/>
            <a:chOff x="726199" y="2206823"/>
            <a:chExt cx="8455529" cy="307777"/>
          </a:xfrm>
        </p:grpSpPr>
        <p:cxnSp>
          <p:nvCxnSpPr>
            <p:cNvPr id="40" name="Straight Connector 39"/>
            <p:cNvCxnSpPr/>
            <p:nvPr/>
          </p:nvCxnSpPr>
          <p:spPr>
            <a:xfrm>
              <a:off x="726199" y="2337816"/>
              <a:ext cx="6760189" cy="0"/>
            </a:xfrm>
            <a:prstGeom prst="line">
              <a:avLst/>
            </a:prstGeom>
            <a:ln w="25400">
              <a:solidFill>
                <a:srgbClr val="E2C61E"/>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506269" y="2206823"/>
              <a:ext cx="1675459" cy="307777"/>
            </a:xfrm>
            <a:prstGeom prst="rect">
              <a:avLst/>
            </a:prstGeom>
            <a:noFill/>
          </p:spPr>
          <p:txBody>
            <a:bodyPr wrap="none" rtlCol="0">
              <a:spAutoFit/>
            </a:bodyPr>
            <a:lstStyle/>
            <a:p>
              <a:r>
                <a:rPr lang="en-US" sz="1400" b="1" dirty="0" smtClean="0">
                  <a:solidFill>
                    <a:srgbClr val="E2C61E"/>
                  </a:solidFill>
                </a:rPr>
                <a:t>Regulatory (18</a:t>
              </a:r>
              <a:r>
                <a:rPr lang="en-US" sz="1400" b="1" dirty="0" smtClean="0">
                  <a:solidFill>
                    <a:srgbClr val="E2C61E"/>
                  </a:solidFill>
                  <a:latin typeface="Arial"/>
                  <a:cs typeface="Arial"/>
                </a:rPr>
                <a:t>˚</a:t>
              </a:r>
              <a:r>
                <a:rPr lang="en-US" sz="1400" b="1" dirty="0" smtClean="0">
                  <a:solidFill>
                    <a:srgbClr val="E2C61E"/>
                  </a:solidFill>
                </a:rPr>
                <a:t>C)</a:t>
              </a:r>
            </a:p>
          </p:txBody>
        </p:sp>
      </p:grpSp>
      <p:grpSp>
        <p:nvGrpSpPr>
          <p:cNvPr id="42" name="Group 41"/>
          <p:cNvGrpSpPr/>
          <p:nvPr/>
        </p:nvGrpSpPr>
        <p:grpSpPr>
          <a:xfrm>
            <a:off x="3427078" y="1678942"/>
            <a:ext cx="4141690" cy="928457"/>
            <a:chOff x="3467477" y="1678942"/>
            <a:chExt cx="4141690" cy="928457"/>
          </a:xfrm>
        </p:grpSpPr>
        <p:sp>
          <p:nvSpPr>
            <p:cNvPr id="43" name="Freeform 42"/>
            <p:cNvSpPr/>
            <p:nvPr/>
          </p:nvSpPr>
          <p:spPr>
            <a:xfrm>
              <a:off x="3467477" y="1729213"/>
              <a:ext cx="1783533" cy="878186"/>
            </a:xfrm>
            <a:custGeom>
              <a:avLst/>
              <a:gdLst>
                <a:gd name="connsiteX0" fmla="*/ 0 w 1783533"/>
                <a:gd name="connsiteY0" fmla="*/ 896293 h 896293"/>
                <a:gd name="connsiteX1" fmla="*/ 624689 w 1783533"/>
                <a:gd name="connsiteY1" fmla="*/ 190123 h 896293"/>
                <a:gd name="connsiteX2" fmla="*/ 760491 w 1783533"/>
                <a:gd name="connsiteY2" fmla="*/ 63374 h 896293"/>
                <a:gd name="connsiteX3" fmla="*/ 869133 w 1783533"/>
                <a:gd name="connsiteY3" fmla="*/ 18107 h 896293"/>
                <a:gd name="connsiteX4" fmla="*/ 905347 w 1783533"/>
                <a:gd name="connsiteY4" fmla="*/ 45267 h 896293"/>
                <a:gd name="connsiteX5" fmla="*/ 1013988 w 1783533"/>
                <a:gd name="connsiteY5" fmla="*/ 18107 h 896293"/>
                <a:gd name="connsiteX6" fmla="*/ 1104523 w 1783533"/>
                <a:gd name="connsiteY6" fmla="*/ 54321 h 896293"/>
                <a:gd name="connsiteX7" fmla="*/ 1231272 w 1783533"/>
                <a:gd name="connsiteY7" fmla="*/ 0 h 896293"/>
                <a:gd name="connsiteX8" fmla="*/ 1376127 w 1783533"/>
                <a:gd name="connsiteY8" fmla="*/ 81481 h 896293"/>
                <a:gd name="connsiteX9" fmla="*/ 1575303 w 1783533"/>
                <a:gd name="connsiteY9" fmla="*/ 9053 h 896293"/>
                <a:gd name="connsiteX10" fmla="*/ 1783533 w 1783533"/>
                <a:gd name="connsiteY10" fmla="*/ 407406 h 896293"/>
                <a:gd name="connsiteX0" fmla="*/ 0 w 1783533"/>
                <a:gd name="connsiteY0" fmla="*/ 887240 h 887240"/>
                <a:gd name="connsiteX1" fmla="*/ 624689 w 1783533"/>
                <a:gd name="connsiteY1" fmla="*/ 181070 h 887240"/>
                <a:gd name="connsiteX2" fmla="*/ 760491 w 1783533"/>
                <a:gd name="connsiteY2" fmla="*/ 54321 h 887240"/>
                <a:gd name="connsiteX3" fmla="*/ 869133 w 1783533"/>
                <a:gd name="connsiteY3" fmla="*/ 9054 h 887240"/>
                <a:gd name="connsiteX4" fmla="*/ 905347 w 1783533"/>
                <a:gd name="connsiteY4" fmla="*/ 36214 h 887240"/>
                <a:gd name="connsiteX5" fmla="*/ 1013988 w 1783533"/>
                <a:gd name="connsiteY5" fmla="*/ 9054 h 887240"/>
                <a:gd name="connsiteX6" fmla="*/ 1104523 w 1783533"/>
                <a:gd name="connsiteY6" fmla="*/ 45268 h 887240"/>
                <a:gd name="connsiteX7" fmla="*/ 1255986 w 1783533"/>
                <a:gd name="connsiteY7" fmla="*/ 89801 h 887240"/>
                <a:gd name="connsiteX8" fmla="*/ 1376127 w 1783533"/>
                <a:gd name="connsiteY8" fmla="*/ 72428 h 887240"/>
                <a:gd name="connsiteX9" fmla="*/ 1575303 w 1783533"/>
                <a:gd name="connsiteY9" fmla="*/ 0 h 887240"/>
                <a:gd name="connsiteX10" fmla="*/ 1783533 w 1783533"/>
                <a:gd name="connsiteY10" fmla="*/ 398353 h 887240"/>
                <a:gd name="connsiteX0" fmla="*/ 0 w 1783533"/>
                <a:gd name="connsiteY0" fmla="*/ 878186 h 878186"/>
                <a:gd name="connsiteX1" fmla="*/ 624689 w 1783533"/>
                <a:gd name="connsiteY1" fmla="*/ 172016 h 878186"/>
                <a:gd name="connsiteX2" fmla="*/ 760491 w 1783533"/>
                <a:gd name="connsiteY2" fmla="*/ 45267 h 878186"/>
                <a:gd name="connsiteX3" fmla="*/ 869133 w 1783533"/>
                <a:gd name="connsiteY3" fmla="*/ 0 h 878186"/>
                <a:gd name="connsiteX4" fmla="*/ 905347 w 1783533"/>
                <a:gd name="connsiteY4" fmla="*/ 27160 h 878186"/>
                <a:gd name="connsiteX5" fmla="*/ 1013988 w 1783533"/>
                <a:gd name="connsiteY5" fmla="*/ 0 h 878186"/>
                <a:gd name="connsiteX6" fmla="*/ 1104523 w 1783533"/>
                <a:gd name="connsiteY6" fmla="*/ 36214 h 878186"/>
                <a:gd name="connsiteX7" fmla="*/ 1255986 w 1783533"/>
                <a:gd name="connsiteY7" fmla="*/ 80747 h 878186"/>
                <a:gd name="connsiteX8" fmla="*/ 1376127 w 1783533"/>
                <a:gd name="connsiteY8" fmla="*/ 63374 h 878186"/>
                <a:gd name="connsiteX9" fmla="*/ 1558827 w 1783533"/>
                <a:gd name="connsiteY9" fmla="*/ 40373 h 878186"/>
                <a:gd name="connsiteX10" fmla="*/ 1783533 w 1783533"/>
                <a:gd name="connsiteY10" fmla="*/ 389299 h 87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3533" h="878186">
                  <a:moveTo>
                    <a:pt x="0" y="878186"/>
                  </a:moveTo>
                  <a:lnTo>
                    <a:pt x="624689" y="172016"/>
                  </a:lnTo>
                  <a:lnTo>
                    <a:pt x="760491" y="45267"/>
                  </a:lnTo>
                  <a:lnTo>
                    <a:pt x="869133" y="0"/>
                  </a:lnTo>
                  <a:lnTo>
                    <a:pt x="905347" y="27160"/>
                  </a:lnTo>
                  <a:lnTo>
                    <a:pt x="1013988" y="0"/>
                  </a:lnTo>
                  <a:lnTo>
                    <a:pt x="1104523" y="36214"/>
                  </a:lnTo>
                  <a:lnTo>
                    <a:pt x="1255986" y="80747"/>
                  </a:lnTo>
                  <a:lnTo>
                    <a:pt x="1376127" y="63374"/>
                  </a:lnTo>
                  <a:lnTo>
                    <a:pt x="1558827" y="40373"/>
                  </a:lnTo>
                  <a:lnTo>
                    <a:pt x="1783533" y="389299"/>
                  </a:lnTo>
                </a:path>
              </a:pathLst>
            </a:cu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5105400" y="1678942"/>
              <a:ext cx="2503767" cy="292388"/>
              <a:chOff x="5105400" y="1678942"/>
              <a:chExt cx="2503767" cy="292388"/>
            </a:xfrm>
          </p:grpSpPr>
          <p:cxnSp>
            <p:nvCxnSpPr>
              <p:cNvPr id="45" name="Straight Arrow Connector 44"/>
              <p:cNvCxnSpPr/>
              <p:nvPr/>
            </p:nvCxnSpPr>
            <p:spPr>
              <a:xfrm flipH="1">
                <a:off x="5105400" y="1828800"/>
                <a:ext cx="612105" cy="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662352" y="1678942"/>
                <a:ext cx="1946815" cy="292388"/>
              </a:xfrm>
              <a:prstGeom prst="rect">
                <a:avLst/>
              </a:prstGeom>
              <a:noFill/>
            </p:spPr>
            <p:txBody>
              <a:bodyPr wrap="none" rtlCol="0">
                <a:spAutoFit/>
              </a:bodyPr>
              <a:lstStyle/>
              <a:p>
                <a:r>
                  <a:rPr lang="en-US" sz="1300" b="1" dirty="0" smtClean="0"/>
                  <a:t>2015 </a:t>
                </a:r>
                <a:r>
                  <a:rPr lang="en-US" sz="1300" b="1" dirty="0" err="1" smtClean="0"/>
                  <a:t>Mainstem</a:t>
                </a:r>
                <a:r>
                  <a:rPr lang="en-US" sz="1300" b="1" dirty="0" smtClean="0"/>
                  <a:t> Temps</a:t>
                </a:r>
                <a:endParaRPr lang="en-US" sz="1300" b="1" dirty="0"/>
              </a:p>
            </p:txBody>
          </p:sp>
        </p:gr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6214470"/>
            <a:ext cx="1371600" cy="5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701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519446"/>
            <a:ext cx="4018729" cy="338554"/>
          </a:xfrm>
          <a:prstGeom prst="rect">
            <a:avLst/>
          </a:prstGeom>
          <a:noFill/>
        </p:spPr>
        <p:txBody>
          <a:bodyPr wrap="none" rtlCol="0">
            <a:spAutoFit/>
          </a:bodyPr>
          <a:lstStyle/>
          <a:p>
            <a:r>
              <a:rPr lang="en-US" sz="1600" i="1" dirty="0" smtClean="0">
                <a:latin typeface="Calibri" pitchFamily="34" charset="0"/>
                <a:cs typeface="Calibri" pitchFamily="34" charset="0"/>
              </a:rPr>
              <a:t>Graph and text copied from Keefer et al. 2011.</a:t>
            </a:r>
            <a:endParaRPr lang="en-US" sz="1600" i="1" dirty="0">
              <a:latin typeface="Calibri" pitchFamily="34" charset="0"/>
              <a:cs typeface="Calibri" pitchFamily="34" charset="0"/>
            </a:endParaRPr>
          </a:p>
        </p:txBody>
      </p:sp>
      <p:sp>
        <p:nvSpPr>
          <p:cNvPr id="8" name="Rectangle 7"/>
          <p:cNvSpPr/>
          <p:nvPr/>
        </p:nvSpPr>
        <p:spPr>
          <a:xfrm>
            <a:off x="76200" y="533400"/>
            <a:ext cx="9067800" cy="923330"/>
          </a:xfrm>
          <a:prstGeom prst="rect">
            <a:avLst/>
          </a:prstGeom>
        </p:spPr>
        <p:txBody>
          <a:bodyPr wrap="square">
            <a:spAutoFit/>
          </a:bodyPr>
          <a:lstStyle/>
          <a:p>
            <a:pPr marL="285750" indent="-285750">
              <a:buSzPct val="90000"/>
              <a:buFont typeface="Wingdings" panose="05000000000000000000" pitchFamily="2" charset="2"/>
              <a:buChar char="Ø"/>
            </a:pPr>
            <a:r>
              <a:rPr lang="en-US" dirty="0" smtClean="0">
                <a:latin typeface="Calibri" pitchFamily="34" charset="0"/>
                <a:cs typeface="Calibri" pitchFamily="34" charset="0"/>
              </a:rPr>
              <a:t>~50% of </a:t>
            </a:r>
            <a:r>
              <a:rPr lang="en-US" dirty="0">
                <a:latin typeface="Calibri" pitchFamily="34" charset="0"/>
                <a:cs typeface="Calibri" pitchFamily="34" charset="0"/>
              </a:rPr>
              <a:t>steelhead </a:t>
            </a:r>
            <a:r>
              <a:rPr lang="en-US" dirty="0" smtClean="0">
                <a:latin typeface="Calibri" pitchFamily="34" charset="0"/>
                <a:cs typeface="Calibri" pitchFamily="34" charset="0"/>
              </a:rPr>
              <a:t>used thermal </a:t>
            </a:r>
            <a:r>
              <a:rPr lang="en-US" dirty="0" err="1" smtClean="0">
                <a:latin typeface="Calibri" pitchFamily="34" charset="0"/>
                <a:cs typeface="Calibri" pitchFamily="34" charset="0"/>
              </a:rPr>
              <a:t>refugia</a:t>
            </a:r>
            <a:r>
              <a:rPr lang="en-US" dirty="0" smtClean="0">
                <a:latin typeface="Calibri" pitchFamily="34" charset="0"/>
                <a:cs typeface="Calibri" pitchFamily="34" charset="0"/>
              </a:rPr>
              <a:t> when temperatures </a:t>
            </a:r>
            <a:r>
              <a:rPr lang="en-US" dirty="0">
                <a:latin typeface="Calibri" pitchFamily="34" charset="0"/>
                <a:cs typeface="Calibri" pitchFamily="34" charset="0"/>
              </a:rPr>
              <a:t>were </a:t>
            </a:r>
            <a:r>
              <a:rPr lang="en-US" dirty="0" smtClean="0">
                <a:latin typeface="Calibri" pitchFamily="34" charset="0"/>
                <a:cs typeface="Calibri" pitchFamily="34" charset="0"/>
              </a:rPr>
              <a:t>19-21°C.</a:t>
            </a:r>
          </a:p>
          <a:p>
            <a:pPr marL="285750" indent="-285750">
              <a:buSzPct val="90000"/>
              <a:buFont typeface="Wingdings" panose="05000000000000000000" pitchFamily="2" charset="2"/>
              <a:buChar char="Ø"/>
            </a:pPr>
            <a:r>
              <a:rPr lang="en-US" i="1" dirty="0" smtClean="0">
                <a:latin typeface="Calibri" pitchFamily="34" charset="0"/>
                <a:cs typeface="Calibri" pitchFamily="34" charset="0"/>
              </a:rPr>
              <a:t>&gt;70</a:t>
            </a:r>
            <a:r>
              <a:rPr lang="en-US" i="1" dirty="0">
                <a:latin typeface="Calibri" pitchFamily="34" charset="0"/>
                <a:cs typeface="Calibri" pitchFamily="34" charset="0"/>
              </a:rPr>
              <a:t>% used tributaries when temperatures were &gt; </a:t>
            </a:r>
            <a:r>
              <a:rPr lang="en-US" i="1" dirty="0" smtClean="0">
                <a:latin typeface="Calibri" pitchFamily="34" charset="0"/>
                <a:cs typeface="Calibri" pitchFamily="34" charset="0"/>
              </a:rPr>
              <a:t>21°C.</a:t>
            </a:r>
            <a:r>
              <a:rPr lang="en-US" dirty="0" smtClean="0">
                <a:latin typeface="Calibri" pitchFamily="34" charset="0"/>
                <a:cs typeface="Calibri" pitchFamily="34" charset="0"/>
              </a:rPr>
              <a:t> </a:t>
            </a:r>
          </a:p>
          <a:p>
            <a:pPr marL="285750" indent="-285750">
              <a:buSzPct val="90000"/>
              <a:buFont typeface="Wingdings" panose="05000000000000000000" pitchFamily="2" charset="2"/>
              <a:buChar char="Ø"/>
            </a:pPr>
            <a:r>
              <a:rPr lang="en-US" dirty="0" smtClean="0">
                <a:latin typeface="Calibri" pitchFamily="34" charset="0"/>
                <a:cs typeface="Calibri" pitchFamily="34" charset="0"/>
              </a:rPr>
              <a:t>Duration </a:t>
            </a:r>
            <a:r>
              <a:rPr lang="en-US" dirty="0">
                <a:latin typeface="Calibri" pitchFamily="34" charset="0"/>
                <a:cs typeface="Calibri" pitchFamily="34" charset="0"/>
              </a:rPr>
              <a:t>of </a:t>
            </a:r>
            <a:r>
              <a:rPr lang="en-US" dirty="0" smtClean="0">
                <a:latin typeface="Calibri" pitchFamily="34" charset="0"/>
                <a:cs typeface="Calibri" pitchFamily="34" charset="0"/>
              </a:rPr>
              <a:t>use ex</a:t>
            </a:r>
            <a:r>
              <a:rPr lang="en-US" i="1" dirty="0" smtClean="0">
                <a:latin typeface="Calibri" pitchFamily="34" charset="0"/>
                <a:cs typeface="Calibri" pitchFamily="34" charset="0"/>
              </a:rPr>
              <a:t>tended </a:t>
            </a:r>
            <a:r>
              <a:rPr lang="en-US" i="1" dirty="0">
                <a:latin typeface="Calibri" pitchFamily="34" charset="0"/>
                <a:cs typeface="Calibri" pitchFamily="34" charset="0"/>
              </a:rPr>
              <a:t>to weeks during the warmest </a:t>
            </a:r>
            <a:r>
              <a:rPr lang="en-US" i="1" dirty="0" smtClean="0">
                <a:latin typeface="Calibri" pitchFamily="34" charset="0"/>
                <a:cs typeface="Calibri" pitchFamily="34" charset="0"/>
              </a:rPr>
              <a:t>times</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sp>
        <p:nvSpPr>
          <p:cNvPr id="6" name="Rectangle 5"/>
          <p:cNvSpPr/>
          <p:nvPr/>
        </p:nvSpPr>
        <p:spPr>
          <a:xfrm>
            <a:off x="3124200" y="6069281"/>
            <a:ext cx="5207331" cy="255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9841" t="49555" r="12466" b="15312"/>
          <a:stretch/>
        </p:blipFill>
        <p:spPr>
          <a:xfrm>
            <a:off x="447576" y="1600200"/>
            <a:ext cx="7960155" cy="4658444"/>
          </a:xfrm>
          <a:prstGeom prst="rect">
            <a:avLst/>
          </a:prstGeom>
        </p:spPr>
      </p:pic>
      <p:grpSp>
        <p:nvGrpSpPr>
          <p:cNvPr id="11" name="Group 10"/>
          <p:cNvGrpSpPr/>
          <p:nvPr/>
        </p:nvGrpSpPr>
        <p:grpSpPr>
          <a:xfrm>
            <a:off x="1910282" y="1712612"/>
            <a:ext cx="3666654" cy="2272421"/>
            <a:chOff x="1910282" y="1865012"/>
            <a:chExt cx="3666654" cy="2272421"/>
          </a:xfrm>
        </p:grpSpPr>
        <p:sp>
          <p:nvSpPr>
            <p:cNvPr id="12" name="Freeform 11"/>
            <p:cNvSpPr/>
            <p:nvPr/>
          </p:nvSpPr>
          <p:spPr>
            <a:xfrm>
              <a:off x="1910282" y="1865012"/>
              <a:ext cx="3666654" cy="2272421"/>
            </a:xfrm>
            <a:custGeom>
              <a:avLst/>
              <a:gdLst>
                <a:gd name="connsiteX0" fmla="*/ 0 w 3404103"/>
                <a:gd name="connsiteY0" fmla="*/ 2163779 h 2163779"/>
                <a:gd name="connsiteX1" fmla="*/ 1358020 w 3404103"/>
                <a:gd name="connsiteY1" fmla="*/ 235391 h 2163779"/>
                <a:gd name="connsiteX2" fmla="*/ 1466662 w 3404103"/>
                <a:gd name="connsiteY2" fmla="*/ 54321 h 2163779"/>
                <a:gd name="connsiteX3" fmla="*/ 1656784 w 3404103"/>
                <a:gd name="connsiteY3" fmla="*/ 135802 h 2163779"/>
                <a:gd name="connsiteX4" fmla="*/ 1738266 w 3404103"/>
                <a:gd name="connsiteY4" fmla="*/ 36214 h 2163779"/>
                <a:gd name="connsiteX5" fmla="*/ 1964602 w 3404103"/>
                <a:gd name="connsiteY5" fmla="*/ 108642 h 2163779"/>
                <a:gd name="connsiteX6" fmla="*/ 2181885 w 3404103"/>
                <a:gd name="connsiteY6" fmla="*/ 36214 h 2163779"/>
                <a:gd name="connsiteX7" fmla="*/ 2390115 w 3404103"/>
                <a:gd name="connsiteY7" fmla="*/ 144856 h 2163779"/>
                <a:gd name="connsiteX8" fmla="*/ 2589291 w 3404103"/>
                <a:gd name="connsiteY8" fmla="*/ 36214 h 2163779"/>
                <a:gd name="connsiteX9" fmla="*/ 2743200 w 3404103"/>
                <a:gd name="connsiteY9" fmla="*/ 99589 h 2163779"/>
                <a:gd name="connsiteX10" fmla="*/ 2915216 w 3404103"/>
                <a:gd name="connsiteY10" fmla="*/ 0 h 2163779"/>
                <a:gd name="connsiteX11" fmla="*/ 3096285 w 3404103"/>
                <a:gd name="connsiteY11" fmla="*/ 117695 h 2163779"/>
                <a:gd name="connsiteX12" fmla="*/ 3232087 w 3404103"/>
                <a:gd name="connsiteY12" fmla="*/ 190123 h 2163779"/>
                <a:gd name="connsiteX13" fmla="*/ 3404103 w 3404103"/>
                <a:gd name="connsiteY13" fmla="*/ 416460 h 2163779"/>
                <a:gd name="connsiteX0" fmla="*/ 0 w 3404103"/>
                <a:gd name="connsiteY0" fmla="*/ 2245260 h 2245260"/>
                <a:gd name="connsiteX1" fmla="*/ 1358020 w 3404103"/>
                <a:gd name="connsiteY1" fmla="*/ 316872 h 2245260"/>
                <a:gd name="connsiteX2" fmla="*/ 1548143 w 3404103"/>
                <a:gd name="connsiteY2" fmla="*/ 0 h 2245260"/>
                <a:gd name="connsiteX3" fmla="*/ 1656784 w 3404103"/>
                <a:gd name="connsiteY3" fmla="*/ 217283 h 2245260"/>
                <a:gd name="connsiteX4" fmla="*/ 1738266 w 3404103"/>
                <a:gd name="connsiteY4" fmla="*/ 117695 h 2245260"/>
                <a:gd name="connsiteX5" fmla="*/ 1964602 w 3404103"/>
                <a:gd name="connsiteY5" fmla="*/ 190123 h 2245260"/>
                <a:gd name="connsiteX6" fmla="*/ 2181885 w 3404103"/>
                <a:gd name="connsiteY6" fmla="*/ 117695 h 2245260"/>
                <a:gd name="connsiteX7" fmla="*/ 2390115 w 3404103"/>
                <a:gd name="connsiteY7" fmla="*/ 226337 h 2245260"/>
                <a:gd name="connsiteX8" fmla="*/ 2589291 w 3404103"/>
                <a:gd name="connsiteY8" fmla="*/ 117695 h 2245260"/>
                <a:gd name="connsiteX9" fmla="*/ 2743200 w 3404103"/>
                <a:gd name="connsiteY9" fmla="*/ 181070 h 2245260"/>
                <a:gd name="connsiteX10" fmla="*/ 2915216 w 3404103"/>
                <a:gd name="connsiteY10" fmla="*/ 81481 h 2245260"/>
                <a:gd name="connsiteX11" fmla="*/ 3096285 w 3404103"/>
                <a:gd name="connsiteY11" fmla="*/ 199176 h 2245260"/>
                <a:gd name="connsiteX12" fmla="*/ 3232087 w 3404103"/>
                <a:gd name="connsiteY12" fmla="*/ 271604 h 2245260"/>
                <a:gd name="connsiteX13" fmla="*/ 3404103 w 3404103"/>
                <a:gd name="connsiteY13" fmla="*/ 497941 h 2245260"/>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181885 w 3404103"/>
                <a:gd name="connsiteY6" fmla="*/ 144856 h 2272421"/>
                <a:gd name="connsiteX7" fmla="*/ 2390115 w 3404103"/>
                <a:gd name="connsiteY7" fmla="*/ 253498 h 2272421"/>
                <a:gd name="connsiteX8" fmla="*/ 2589291 w 3404103"/>
                <a:gd name="connsiteY8" fmla="*/ 144856 h 2272421"/>
                <a:gd name="connsiteX9" fmla="*/ 2743200 w 3404103"/>
                <a:gd name="connsiteY9" fmla="*/ 208231 h 2272421"/>
                <a:gd name="connsiteX10" fmla="*/ 2915216 w 3404103"/>
                <a:gd name="connsiteY10" fmla="*/ 108642 h 2272421"/>
                <a:gd name="connsiteX11" fmla="*/ 3096285 w 3404103"/>
                <a:gd name="connsiteY11" fmla="*/ 226337 h 2272421"/>
                <a:gd name="connsiteX12" fmla="*/ 3232087 w 3404103"/>
                <a:gd name="connsiteY12" fmla="*/ 298765 h 2272421"/>
                <a:gd name="connsiteX13" fmla="*/ 3404103 w 3404103"/>
                <a:gd name="connsiteY13" fmla="*/ 525102 h 2272421"/>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245260 w 3404103"/>
                <a:gd name="connsiteY6" fmla="*/ 9054 h 2272421"/>
                <a:gd name="connsiteX7" fmla="*/ 2390115 w 3404103"/>
                <a:gd name="connsiteY7" fmla="*/ 253498 h 2272421"/>
                <a:gd name="connsiteX8" fmla="*/ 2589291 w 3404103"/>
                <a:gd name="connsiteY8" fmla="*/ 144856 h 2272421"/>
                <a:gd name="connsiteX9" fmla="*/ 2743200 w 3404103"/>
                <a:gd name="connsiteY9" fmla="*/ 208231 h 2272421"/>
                <a:gd name="connsiteX10" fmla="*/ 2915216 w 3404103"/>
                <a:gd name="connsiteY10" fmla="*/ 108642 h 2272421"/>
                <a:gd name="connsiteX11" fmla="*/ 3096285 w 3404103"/>
                <a:gd name="connsiteY11" fmla="*/ 226337 h 2272421"/>
                <a:gd name="connsiteX12" fmla="*/ 3232087 w 3404103"/>
                <a:gd name="connsiteY12" fmla="*/ 298765 h 2272421"/>
                <a:gd name="connsiteX13" fmla="*/ 3404103 w 3404103"/>
                <a:gd name="connsiteY13" fmla="*/ 525102 h 2272421"/>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245260 w 3404103"/>
                <a:gd name="connsiteY6" fmla="*/ 9054 h 2272421"/>
                <a:gd name="connsiteX7" fmla="*/ 2390115 w 3404103"/>
                <a:gd name="connsiteY7" fmla="*/ 253498 h 2272421"/>
                <a:gd name="connsiteX8" fmla="*/ 2589291 w 3404103"/>
                <a:gd name="connsiteY8" fmla="*/ 54321 h 2272421"/>
                <a:gd name="connsiteX9" fmla="*/ 2743200 w 3404103"/>
                <a:gd name="connsiteY9" fmla="*/ 208231 h 2272421"/>
                <a:gd name="connsiteX10" fmla="*/ 2915216 w 3404103"/>
                <a:gd name="connsiteY10" fmla="*/ 108642 h 2272421"/>
                <a:gd name="connsiteX11" fmla="*/ 3096285 w 3404103"/>
                <a:gd name="connsiteY11" fmla="*/ 226337 h 2272421"/>
                <a:gd name="connsiteX12" fmla="*/ 3232087 w 3404103"/>
                <a:gd name="connsiteY12" fmla="*/ 298765 h 2272421"/>
                <a:gd name="connsiteX13" fmla="*/ 3404103 w 3404103"/>
                <a:gd name="connsiteY13" fmla="*/ 525102 h 2272421"/>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245260 w 3404103"/>
                <a:gd name="connsiteY6" fmla="*/ 9054 h 2272421"/>
                <a:gd name="connsiteX7" fmla="*/ 2390115 w 3404103"/>
                <a:gd name="connsiteY7" fmla="*/ 253498 h 2272421"/>
                <a:gd name="connsiteX8" fmla="*/ 2589291 w 3404103"/>
                <a:gd name="connsiteY8" fmla="*/ 54321 h 2272421"/>
                <a:gd name="connsiteX9" fmla="*/ 2851841 w 3404103"/>
                <a:gd name="connsiteY9" fmla="*/ 443621 h 2272421"/>
                <a:gd name="connsiteX10" fmla="*/ 2915216 w 3404103"/>
                <a:gd name="connsiteY10" fmla="*/ 108642 h 2272421"/>
                <a:gd name="connsiteX11" fmla="*/ 3096285 w 3404103"/>
                <a:gd name="connsiteY11" fmla="*/ 226337 h 2272421"/>
                <a:gd name="connsiteX12" fmla="*/ 3232087 w 3404103"/>
                <a:gd name="connsiteY12" fmla="*/ 298765 h 2272421"/>
                <a:gd name="connsiteX13" fmla="*/ 3404103 w 3404103"/>
                <a:gd name="connsiteY13" fmla="*/ 525102 h 2272421"/>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245260 w 3404103"/>
                <a:gd name="connsiteY6" fmla="*/ 9054 h 2272421"/>
                <a:gd name="connsiteX7" fmla="*/ 2390115 w 3404103"/>
                <a:gd name="connsiteY7" fmla="*/ 253498 h 2272421"/>
                <a:gd name="connsiteX8" fmla="*/ 2589291 w 3404103"/>
                <a:gd name="connsiteY8" fmla="*/ 54321 h 2272421"/>
                <a:gd name="connsiteX9" fmla="*/ 2851841 w 3404103"/>
                <a:gd name="connsiteY9" fmla="*/ 443621 h 2272421"/>
                <a:gd name="connsiteX10" fmla="*/ 2915216 w 3404103"/>
                <a:gd name="connsiteY10" fmla="*/ 108642 h 2272421"/>
                <a:gd name="connsiteX11" fmla="*/ 3023858 w 3404103"/>
                <a:gd name="connsiteY11" fmla="*/ 226338 h 2272421"/>
                <a:gd name="connsiteX12" fmla="*/ 3096285 w 3404103"/>
                <a:gd name="connsiteY12" fmla="*/ 226337 h 2272421"/>
                <a:gd name="connsiteX13" fmla="*/ 3232087 w 3404103"/>
                <a:gd name="connsiteY13" fmla="*/ 298765 h 2272421"/>
                <a:gd name="connsiteX14" fmla="*/ 3404103 w 3404103"/>
                <a:gd name="connsiteY14" fmla="*/ 525102 h 2272421"/>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245260 w 3404103"/>
                <a:gd name="connsiteY6" fmla="*/ 9054 h 2272421"/>
                <a:gd name="connsiteX7" fmla="*/ 2390115 w 3404103"/>
                <a:gd name="connsiteY7" fmla="*/ 253498 h 2272421"/>
                <a:gd name="connsiteX8" fmla="*/ 2589291 w 3404103"/>
                <a:gd name="connsiteY8" fmla="*/ 54321 h 2272421"/>
                <a:gd name="connsiteX9" fmla="*/ 2851841 w 3404103"/>
                <a:gd name="connsiteY9" fmla="*/ 443621 h 2272421"/>
                <a:gd name="connsiteX10" fmla="*/ 2915216 w 3404103"/>
                <a:gd name="connsiteY10" fmla="*/ 108642 h 2272421"/>
                <a:gd name="connsiteX11" fmla="*/ 3023858 w 3404103"/>
                <a:gd name="connsiteY11" fmla="*/ 226338 h 2272421"/>
                <a:gd name="connsiteX12" fmla="*/ 3159660 w 3404103"/>
                <a:gd name="connsiteY12" fmla="*/ 425514 h 2272421"/>
                <a:gd name="connsiteX13" fmla="*/ 3232087 w 3404103"/>
                <a:gd name="connsiteY13" fmla="*/ 298765 h 2272421"/>
                <a:gd name="connsiteX14" fmla="*/ 3404103 w 3404103"/>
                <a:gd name="connsiteY14" fmla="*/ 525102 h 2272421"/>
                <a:gd name="connsiteX0" fmla="*/ 0 w 3404103"/>
                <a:gd name="connsiteY0" fmla="*/ 2272421 h 2272421"/>
                <a:gd name="connsiteX1" fmla="*/ 1358020 w 3404103"/>
                <a:gd name="connsiteY1" fmla="*/ 344033 h 2272421"/>
                <a:gd name="connsiteX2" fmla="*/ 1548143 w 3404103"/>
                <a:gd name="connsiteY2" fmla="*/ 27161 h 2272421"/>
                <a:gd name="connsiteX3" fmla="*/ 1656784 w 3404103"/>
                <a:gd name="connsiteY3" fmla="*/ 244444 h 2272421"/>
                <a:gd name="connsiteX4" fmla="*/ 1783534 w 3404103"/>
                <a:gd name="connsiteY4" fmla="*/ 0 h 2272421"/>
                <a:gd name="connsiteX5" fmla="*/ 1964602 w 3404103"/>
                <a:gd name="connsiteY5" fmla="*/ 217284 h 2272421"/>
                <a:gd name="connsiteX6" fmla="*/ 2245260 w 3404103"/>
                <a:gd name="connsiteY6" fmla="*/ 9054 h 2272421"/>
                <a:gd name="connsiteX7" fmla="*/ 2390115 w 3404103"/>
                <a:gd name="connsiteY7" fmla="*/ 253498 h 2272421"/>
                <a:gd name="connsiteX8" fmla="*/ 2589291 w 3404103"/>
                <a:gd name="connsiteY8" fmla="*/ 54321 h 2272421"/>
                <a:gd name="connsiteX9" fmla="*/ 2851841 w 3404103"/>
                <a:gd name="connsiteY9" fmla="*/ 443621 h 2272421"/>
                <a:gd name="connsiteX10" fmla="*/ 2915216 w 3404103"/>
                <a:gd name="connsiteY10" fmla="*/ 108642 h 2272421"/>
                <a:gd name="connsiteX11" fmla="*/ 3023858 w 3404103"/>
                <a:gd name="connsiteY11" fmla="*/ 226338 h 2272421"/>
                <a:gd name="connsiteX12" fmla="*/ 3159660 w 3404103"/>
                <a:gd name="connsiteY12" fmla="*/ 425514 h 2272421"/>
                <a:gd name="connsiteX13" fmla="*/ 3286408 w 3404103"/>
                <a:gd name="connsiteY13" fmla="*/ 561315 h 2272421"/>
                <a:gd name="connsiteX14" fmla="*/ 3404103 w 3404103"/>
                <a:gd name="connsiteY14" fmla="*/ 525102 h 2272421"/>
                <a:gd name="connsiteX0" fmla="*/ 0 w 3476531"/>
                <a:gd name="connsiteY0" fmla="*/ 2272421 h 2272421"/>
                <a:gd name="connsiteX1" fmla="*/ 1358020 w 3476531"/>
                <a:gd name="connsiteY1" fmla="*/ 344033 h 2272421"/>
                <a:gd name="connsiteX2" fmla="*/ 1548143 w 3476531"/>
                <a:gd name="connsiteY2" fmla="*/ 27161 h 2272421"/>
                <a:gd name="connsiteX3" fmla="*/ 1656784 w 3476531"/>
                <a:gd name="connsiteY3" fmla="*/ 244444 h 2272421"/>
                <a:gd name="connsiteX4" fmla="*/ 1783534 w 3476531"/>
                <a:gd name="connsiteY4" fmla="*/ 0 h 2272421"/>
                <a:gd name="connsiteX5" fmla="*/ 1964602 w 3476531"/>
                <a:gd name="connsiteY5" fmla="*/ 217284 h 2272421"/>
                <a:gd name="connsiteX6" fmla="*/ 2245260 w 3476531"/>
                <a:gd name="connsiteY6" fmla="*/ 9054 h 2272421"/>
                <a:gd name="connsiteX7" fmla="*/ 2390115 w 3476531"/>
                <a:gd name="connsiteY7" fmla="*/ 253498 h 2272421"/>
                <a:gd name="connsiteX8" fmla="*/ 2589291 w 3476531"/>
                <a:gd name="connsiteY8" fmla="*/ 54321 h 2272421"/>
                <a:gd name="connsiteX9" fmla="*/ 2851841 w 3476531"/>
                <a:gd name="connsiteY9" fmla="*/ 443621 h 2272421"/>
                <a:gd name="connsiteX10" fmla="*/ 2915216 w 3476531"/>
                <a:gd name="connsiteY10" fmla="*/ 108642 h 2272421"/>
                <a:gd name="connsiteX11" fmla="*/ 3023858 w 3476531"/>
                <a:gd name="connsiteY11" fmla="*/ 226338 h 2272421"/>
                <a:gd name="connsiteX12" fmla="*/ 3159660 w 3476531"/>
                <a:gd name="connsiteY12" fmla="*/ 425514 h 2272421"/>
                <a:gd name="connsiteX13" fmla="*/ 3286408 w 3476531"/>
                <a:gd name="connsiteY13" fmla="*/ 561315 h 2272421"/>
                <a:gd name="connsiteX14" fmla="*/ 3476531 w 3476531"/>
                <a:gd name="connsiteY14" fmla="*/ 841974 h 2272421"/>
                <a:gd name="connsiteX0" fmla="*/ 0 w 3476531"/>
                <a:gd name="connsiteY0" fmla="*/ 2272421 h 2272421"/>
                <a:gd name="connsiteX1" fmla="*/ 1358020 w 3476531"/>
                <a:gd name="connsiteY1" fmla="*/ 344033 h 2272421"/>
                <a:gd name="connsiteX2" fmla="*/ 1548143 w 3476531"/>
                <a:gd name="connsiteY2" fmla="*/ 27161 h 2272421"/>
                <a:gd name="connsiteX3" fmla="*/ 1656784 w 3476531"/>
                <a:gd name="connsiteY3" fmla="*/ 244444 h 2272421"/>
                <a:gd name="connsiteX4" fmla="*/ 1783534 w 3476531"/>
                <a:gd name="connsiteY4" fmla="*/ 0 h 2272421"/>
                <a:gd name="connsiteX5" fmla="*/ 1964602 w 3476531"/>
                <a:gd name="connsiteY5" fmla="*/ 217284 h 2272421"/>
                <a:gd name="connsiteX6" fmla="*/ 2245260 w 3476531"/>
                <a:gd name="connsiteY6" fmla="*/ 9054 h 2272421"/>
                <a:gd name="connsiteX7" fmla="*/ 2390115 w 3476531"/>
                <a:gd name="connsiteY7" fmla="*/ 253498 h 2272421"/>
                <a:gd name="connsiteX8" fmla="*/ 2589291 w 3476531"/>
                <a:gd name="connsiteY8" fmla="*/ 54321 h 2272421"/>
                <a:gd name="connsiteX9" fmla="*/ 2851841 w 3476531"/>
                <a:gd name="connsiteY9" fmla="*/ 443621 h 2272421"/>
                <a:gd name="connsiteX10" fmla="*/ 2915216 w 3476531"/>
                <a:gd name="connsiteY10" fmla="*/ 108642 h 2272421"/>
                <a:gd name="connsiteX11" fmla="*/ 3023858 w 3476531"/>
                <a:gd name="connsiteY11" fmla="*/ 226338 h 2272421"/>
                <a:gd name="connsiteX12" fmla="*/ 3159660 w 3476531"/>
                <a:gd name="connsiteY12" fmla="*/ 425514 h 2272421"/>
                <a:gd name="connsiteX13" fmla="*/ 3431264 w 3476531"/>
                <a:gd name="connsiteY13" fmla="*/ 624689 h 2272421"/>
                <a:gd name="connsiteX14" fmla="*/ 3476531 w 3476531"/>
                <a:gd name="connsiteY14" fmla="*/ 841974 h 2272421"/>
                <a:gd name="connsiteX0" fmla="*/ 0 w 3476531"/>
                <a:gd name="connsiteY0" fmla="*/ 2272421 h 2272421"/>
                <a:gd name="connsiteX1" fmla="*/ 1358020 w 3476531"/>
                <a:gd name="connsiteY1" fmla="*/ 344033 h 2272421"/>
                <a:gd name="connsiteX2" fmla="*/ 1548143 w 3476531"/>
                <a:gd name="connsiteY2" fmla="*/ 27161 h 2272421"/>
                <a:gd name="connsiteX3" fmla="*/ 1656784 w 3476531"/>
                <a:gd name="connsiteY3" fmla="*/ 244444 h 2272421"/>
                <a:gd name="connsiteX4" fmla="*/ 1783534 w 3476531"/>
                <a:gd name="connsiteY4" fmla="*/ 0 h 2272421"/>
                <a:gd name="connsiteX5" fmla="*/ 1964602 w 3476531"/>
                <a:gd name="connsiteY5" fmla="*/ 217284 h 2272421"/>
                <a:gd name="connsiteX6" fmla="*/ 2245260 w 3476531"/>
                <a:gd name="connsiteY6" fmla="*/ 9054 h 2272421"/>
                <a:gd name="connsiteX7" fmla="*/ 2390115 w 3476531"/>
                <a:gd name="connsiteY7" fmla="*/ 253498 h 2272421"/>
                <a:gd name="connsiteX8" fmla="*/ 2589291 w 3476531"/>
                <a:gd name="connsiteY8" fmla="*/ 54321 h 2272421"/>
                <a:gd name="connsiteX9" fmla="*/ 2851841 w 3476531"/>
                <a:gd name="connsiteY9" fmla="*/ 443621 h 2272421"/>
                <a:gd name="connsiteX10" fmla="*/ 2915216 w 3476531"/>
                <a:gd name="connsiteY10" fmla="*/ 108642 h 2272421"/>
                <a:gd name="connsiteX11" fmla="*/ 3023858 w 3476531"/>
                <a:gd name="connsiteY11" fmla="*/ 226338 h 2272421"/>
                <a:gd name="connsiteX12" fmla="*/ 3159660 w 3476531"/>
                <a:gd name="connsiteY12" fmla="*/ 425514 h 2272421"/>
                <a:gd name="connsiteX13" fmla="*/ 3349783 w 3476531"/>
                <a:gd name="connsiteY13" fmla="*/ 1004934 h 2272421"/>
                <a:gd name="connsiteX14" fmla="*/ 3476531 w 3476531"/>
                <a:gd name="connsiteY14" fmla="*/ 841974 h 2272421"/>
                <a:gd name="connsiteX0" fmla="*/ 0 w 3585173"/>
                <a:gd name="connsiteY0" fmla="*/ 2272421 h 2272421"/>
                <a:gd name="connsiteX1" fmla="*/ 1358020 w 3585173"/>
                <a:gd name="connsiteY1" fmla="*/ 344033 h 2272421"/>
                <a:gd name="connsiteX2" fmla="*/ 1548143 w 3585173"/>
                <a:gd name="connsiteY2" fmla="*/ 27161 h 2272421"/>
                <a:gd name="connsiteX3" fmla="*/ 1656784 w 3585173"/>
                <a:gd name="connsiteY3" fmla="*/ 244444 h 2272421"/>
                <a:gd name="connsiteX4" fmla="*/ 1783534 w 3585173"/>
                <a:gd name="connsiteY4" fmla="*/ 0 h 2272421"/>
                <a:gd name="connsiteX5" fmla="*/ 1964602 w 3585173"/>
                <a:gd name="connsiteY5" fmla="*/ 217284 h 2272421"/>
                <a:gd name="connsiteX6" fmla="*/ 2245260 w 3585173"/>
                <a:gd name="connsiteY6" fmla="*/ 9054 h 2272421"/>
                <a:gd name="connsiteX7" fmla="*/ 2390115 w 3585173"/>
                <a:gd name="connsiteY7" fmla="*/ 253498 h 2272421"/>
                <a:gd name="connsiteX8" fmla="*/ 2589291 w 3585173"/>
                <a:gd name="connsiteY8" fmla="*/ 54321 h 2272421"/>
                <a:gd name="connsiteX9" fmla="*/ 2851841 w 3585173"/>
                <a:gd name="connsiteY9" fmla="*/ 443621 h 2272421"/>
                <a:gd name="connsiteX10" fmla="*/ 2915216 w 3585173"/>
                <a:gd name="connsiteY10" fmla="*/ 108642 h 2272421"/>
                <a:gd name="connsiteX11" fmla="*/ 3023858 w 3585173"/>
                <a:gd name="connsiteY11" fmla="*/ 226338 h 2272421"/>
                <a:gd name="connsiteX12" fmla="*/ 3159660 w 3585173"/>
                <a:gd name="connsiteY12" fmla="*/ 425514 h 2272421"/>
                <a:gd name="connsiteX13" fmla="*/ 3349783 w 3585173"/>
                <a:gd name="connsiteY13" fmla="*/ 1004934 h 2272421"/>
                <a:gd name="connsiteX14" fmla="*/ 3585173 w 3585173"/>
                <a:gd name="connsiteY14" fmla="*/ 1004937 h 2272421"/>
                <a:gd name="connsiteX0" fmla="*/ 0 w 3585173"/>
                <a:gd name="connsiteY0" fmla="*/ 2272421 h 2272421"/>
                <a:gd name="connsiteX1" fmla="*/ 1358020 w 3585173"/>
                <a:gd name="connsiteY1" fmla="*/ 344033 h 2272421"/>
                <a:gd name="connsiteX2" fmla="*/ 1548143 w 3585173"/>
                <a:gd name="connsiteY2" fmla="*/ 27161 h 2272421"/>
                <a:gd name="connsiteX3" fmla="*/ 1656784 w 3585173"/>
                <a:gd name="connsiteY3" fmla="*/ 244444 h 2272421"/>
                <a:gd name="connsiteX4" fmla="*/ 1783534 w 3585173"/>
                <a:gd name="connsiteY4" fmla="*/ 0 h 2272421"/>
                <a:gd name="connsiteX5" fmla="*/ 1964602 w 3585173"/>
                <a:gd name="connsiteY5" fmla="*/ 217284 h 2272421"/>
                <a:gd name="connsiteX6" fmla="*/ 2245260 w 3585173"/>
                <a:gd name="connsiteY6" fmla="*/ 9054 h 2272421"/>
                <a:gd name="connsiteX7" fmla="*/ 2390115 w 3585173"/>
                <a:gd name="connsiteY7" fmla="*/ 253498 h 2272421"/>
                <a:gd name="connsiteX8" fmla="*/ 2589291 w 3585173"/>
                <a:gd name="connsiteY8" fmla="*/ 54321 h 2272421"/>
                <a:gd name="connsiteX9" fmla="*/ 2851841 w 3585173"/>
                <a:gd name="connsiteY9" fmla="*/ 443621 h 2272421"/>
                <a:gd name="connsiteX10" fmla="*/ 2915216 w 3585173"/>
                <a:gd name="connsiteY10" fmla="*/ 108642 h 2272421"/>
                <a:gd name="connsiteX11" fmla="*/ 3023858 w 3585173"/>
                <a:gd name="connsiteY11" fmla="*/ 226338 h 2272421"/>
                <a:gd name="connsiteX12" fmla="*/ 3159660 w 3585173"/>
                <a:gd name="connsiteY12" fmla="*/ 425514 h 2272421"/>
                <a:gd name="connsiteX13" fmla="*/ 3349783 w 3585173"/>
                <a:gd name="connsiteY13" fmla="*/ 1004934 h 2272421"/>
                <a:gd name="connsiteX14" fmla="*/ 3413157 w 3585173"/>
                <a:gd name="connsiteY14" fmla="*/ 1231273 h 2272421"/>
                <a:gd name="connsiteX15" fmla="*/ 3585173 w 3585173"/>
                <a:gd name="connsiteY15" fmla="*/ 1004937 h 2272421"/>
                <a:gd name="connsiteX0" fmla="*/ 0 w 3666654"/>
                <a:gd name="connsiteY0" fmla="*/ 2272421 h 2272421"/>
                <a:gd name="connsiteX1" fmla="*/ 1358020 w 3666654"/>
                <a:gd name="connsiteY1" fmla="*/ 344033 h 2272421"/>
                <a:gd name="connsiteX2" fmla="*/ 1548143 w 3666654"/>
                <a:gd name="connsiteY2" fmla="*/ 27161 h 2272421"/>
                <a:gd name="connsiteX3" fmla="*/ 1656784 w 3666654"/>
                <a:gd name="connsiteY3" fmla="*/ 244444 h 2272421"/>
                <a:gd name="connsiteX4" fmla="*/ 1783534 w 3666654"/>
                <a:gd name="connsiteY4" fmla="*/ 0 h 2272421"/>
                <a:gd name="connsiteX5" fmla="*/ 1964602 w 3666654"/>
                <a:gd name="connsiteY5" fmla="*/ 217284 h 2272421"/>
                <a:gd name="connsiteX6" fmla="*/ 2245260 w 3666654"/>
                <a:gd name="connsiteY6" fmla="*/ 9054 h 2272421"/>
                <a:gd name="connsiteX7" fmla="*/ 2390115 w 3666654"/>
                <a:gd name="connsiteY7" fmla="*/ 253498 h 2272421"/>
                <a:gd name="connsiteX8" fmla="*/ 2589291 w 3666654"/>
                <a:gd name="connsiteY8" fmla="*/ 54321 h 2272421"/>
                <a:gd name="connsiteX9" fmla="*/ 2851841 w 3666654"/>
                <a:gd name="connsiteY9" fmla="*/ 443621 h 2272421"/>
                <a:gd name="connsiteX10" fmla="*/ 2915216 w 3666654"/>
                <a:gd name="connsiteY10" fmla="*/ 108642 h 2272421"/>
                <a:gd name="connsiteX11" fmla="*/ 3023858 w 3666654"/>
                <a:gd name="connsiteY11" fmla="*/ 226338 h 2272421"/>
                <a:gd name="connsiteX12" fmla="*/ 3159660 w 3666654"/>
                <a:gd name="connsiteY12" fmla="*/ 425514 h 2272421"/>
                <a:gd name="connsiteX13" fmla="*/ 3349783 w 3666654"/>
                <a:gd name="connsiteY13" fmla="*/ 1004934 h 2272421"/>
                <a:gd name="connsiteX14" fmla="*/ 3413157 w 3666654"/>
                <a:gd name="connsiteY14" fmla="*/ 1231273 h 2272421"/>
                <a:gd name="connsiteX15" fmla="*/ 3666654 w 3666654"/>
                <a:gd name="connsiteY15" fmla="*/ 1240327 h 2272421"/>
                <a:gd name="connsiteX0" fmla="*/ 0 w 3666654"/>
                <a:gd name="connsiteY0" fmla="*/ 2272421 h 2272421"/>
                <a:gd name="connsiteX1" fmla="*/ 1358020 w 3666654"/>
                <a:gd name="connsiteY1" fmla="*/ 344033 h 2272421"/>
                <a:gd name="connsiteX2" fmla="*/ 1548143 w 3666654"/>
                <a:gd name="connsiteY2" fmla="*/ 27161 h 2272421"/>
                <a:gd name="connsiteX3" fmla="*/ 1656784 w 3666654"/>
                <a:gd name="connsiteY3" fmla="*/ 244444 h 2272421"/>
                <a:gd name="connsiteX4" fmla="*/ 1783534 w 3666654"/>
                <a:gd name="connsiteY4" fmla="*/ 0 h 2272421"/>
                <a:gd name="connsiteX5" fmla="*/ 1964602 w 3666654"/>
                <a:gd name="connsiteY5" fmla="*/ 217284 h 2272421"/>
                <a:gd name="connsiteX6" fmla="*/ 2245260 w 3666654"/>
                <a:gd name="connsiteY6" fmla="*/ 9054 h 2272421"/>
                <a:gd name="connsiteX7" fmla="*/ 2390115 w 3666654"/>
                <a:gd name="connsiteY7" fmla="*/ 253498 h 2272421"/>
                <a:gd name="connsiteX8" fmla="*/ 2589291 w 3666654"/>
                <a:gd name="connsiteY8" fmla="*/ 54321 h 2272421"/>
                <a:gd name="connsiteX9" fmla="*/ 2851841 w 3666654"/>
                <a:gd name="connsiteY9" fmla="*/ 443621 h 2272421"/>
                <a:gd name="connsiteX10" fmla="*/ 2915216 w 3666654"/>
                <a:gd name="connsiteY10" fmla="*/ 108642 h 2272421"/>
                <a:gd name="connsiteX11" fmla="*/ 3023858 w 3666654"/>
                <a:gd name="connsiteY11" fmla="*/ 226338 h 2272421"/>
                <a:gd name="connsiteX12" fmla="*/ 3159660 w 3666654"/>
                <a:gd name="connsiteY12" fmla="*/ 425514 h 2272421"/>
                <a:gd name="connsiteX13" fmla="*/ 3322623 w 3666654"/>
                <a:gd name="connsiteY13" fmla="*/ 1113576 h 2272421"/>
                <a:gd name="connsiteX14" fmla="*/ 3413157 w 3666654"/>
                <a:gd name="connsiteY14" fmla="*/ 1231273 h 2272421"/>
                <a:gd name="connsiteX15" fmla="*/ 3666654 w 3666654"/>
                <a:gd name="connsiteY15" fmla="*/ 1240327 h 227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6654" h="2272421">
                  <a:moveTo>
                    <a:pt x="0" y="2272421"/>
                  </a:moveTo>
                  <a:lnTo>
                    <a:pt x="1358020" y="344033"/>
                  </a:lnTo>
                  <a:lnTo>
                    <a:pt x="1548143" y="27161"/>
                  </a:lnTo>
                  <a:lnTo>
                    <a:pt x="1656784" y="244444"/>
                  </a:lnTo>
                  <a:lnTo>
                    <a:pt x="1783534" y="0"/>
                  </a:lnTo>
                  <a:lnTo>
                    <a:pt x="1964602" y="217284"/>
                  </a:lnTo>
                  <a:lnTo>
                    <a:pt x="2245260" y="9054"/>
                  </a:lnTo>
                  <a:lnTo>
                    <a:pt x="2390115" y="253498"/>
                  </a:lnTo>
                  <a:lnTo>
                    <a:pt x="2589291" y="54321"/>
                  </a:lnTo>
                  <a:lnTo>
                    <a:pt x="2851841" y="443621"/>
                  </a:lnTo>
                  <a:lnTo>
                    <a:pt x="2915216" y="108642"/>
                  </a:lnTo>
                  <a:cubicBezTo>
                    <a:pt x="2924269" y="114678"/>
                    <a:pt x="3014805" y="220302"/>
                    <a:pt x="3023858" y="226338"/>
                  </a:cubicBezTo>
                  <a:lnTo>
                    <a:pt x="3159660" y="425514"/>
                  </a:lnTo>
                  <a:lnTo>
                    <a:pt x="3322623" y="1113576"/>
                  </a:lnTo>
                  <a:cubicBezTo>
                    <a:pt x="3331676" y="1113577"/>
                    <a:pt x="3404104" y="1231272"/>
                    <a:pt x="3413157" y="1231273"/>
                  </a:cubicBezTo>
                  <a:lnTo>
                    <a:pt x="3666654" y="1240327"/>
                  </a:lnTo>
                </a:path>
              </a:pathLst>
            </a:custGeom>
            <a:noFill/>
            <a:ln w="349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13" name="TextBox 12"/>
            <p:cNvSpPr txBox="1"/>
            <p:nvPr/>
          </p:nvSpPr>
          <p:spPr>
            <a:xfrm rot="18341021">
              <a:off x="1687273" y="3249056"/>
              <a:ext cx="1195648" cy="307777"/>
            </a:xfrm>
            <a:prstGeom prst="rect">
              <a:avLst/>
            </a:prstGeom>
            <a:noFill/>
          </p:spPr>
          <p:txBody>
            <a:bodyPr wrap="none" rtlCol="0">
              <a:spAutoFit/>
            </a:bodyPr>
            <a:lstStyle/>
            <a:p>
              <a:r>
                <a:rPr lang="en-US" sz="1400" b="1" dirty="0" smtClean="0">
                  <a:solidFill>
                    <a:srgbClr val="FF0000"/>
                  </a:solidFill>
                </a:rPr>
                <a:t>2015 Temps</a:t>
              </a:r>
              <a:endParaRPr lang="en-US" sz="1400" b="1" dirty="0">
                <a:solidFill>
                  <a:srgbClr val="FF0000"/>
                </a:solidFill>
              </a:endParaRPr>
            </a:p>
          </p:txBody>
        </p:sp>
      </p:grpSp>
      <p:sp>
        <p:nvSpPr>
          <p:cNvPr id="10" name="Text Box 37"/>
          <p:cNvSpPr txBox="1">
            <a:spLocks noChangeArrowheads="1"/>
          </p:cNvSpPr>
          <p:nvPr/>
        </p:nvSpPr>
        <p:spPr bwMode="auto">
          <a:xfrm>
            <a:off x="76200" y="141288"/>
            <a:ext cx="65866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600" b="1" dirty="0" err="1" smtClean="0">
                <a:solidFill>
                  <a:srgbClr val="002060"/>
                </a:solidFill>
                <a:latin typeface="Bodoni MT" panose="02070603080606020203" pitchFamily="18" charset="0"/>
              </a:rPr>
              <a:t>Mainstem</a:t>
            </a:r>
            <a:r>
              <a:rPr lang="en-US" altLang="en-US" sz="2600" b="1" dirty="0" smtClean="0">
                <a:solidFill>
                  <a:srgbClr val="002060"/>
                </a:solidFill>
                <a:latin typeface="Bodoni MT" panose="02070603080606020203" pitchFamily="18" charset="0"/>
              </a:rPr>
              <a:t> thermal regime during </a:t>
            </a:r>
            <a:r>
              <a:rPr lang="en-US" altLang="en-US" sz="2600" b="1" u="sng" dirty="0" smtClean="0">
                <a:solidFill>
                  <a:srgbClr val="002060"/>
                </a:solidFill>
                <a:latin typeface="Bodoni MT" panose="02070603080606020203" pitchFamily="18" charset="0"/>
              </a:rPr>
              <a:t>adult</a:t>
            </a:r>
            <a:r>
              <a:rPr lang="en-US" altLang="en-US" sz="2600" b="1" dirty="0" smtClean="0">
                <a:solidFill>
                  <a:srgbClr val="002060"/>
                </a:solidFill>
                <a:latin typeface="Bodoni MT" panose="02070603080606020203" pitchFamily="18" charset="0"/>
              </a:rPr>
              <a:t> returns</a:t>
            </a:r>
            <a:endParaRPr lang="en-US" altLang="en-US" sz="2600" b="1" dirty="0">
              <a:solidFill>
                <a:srgbClr val="002060"/>
              </a:solidFill>
              <a:latin typeface="Bodoni MT" panose="02070603080606020203" pitchFamily="18" charset="0"/>
            </a:endParaRPr>
          </a:p>
        </p:txBody>
      </p:sp>
    </p:spTree>
    <p:extLst>
      <p:ext uri="{BB962C8B-B14F-4D97-AF65-F5344CB8AC3E}">
        <p14:creationId xmlns:p14="http://schemas.microsoft.com/office/powerpoint/2010/main" val="1286898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9533" y="-1488"/>
            <a:ext cx="8886451" cy="6157555"/>
            <a:chOff x="259533" y="-1488"/>
            <a:chExt cx="8886451" cy="6157555"/>
          </a:xfrm>
        </p:grpSpPr>
        <p:grpSp>
          <p:nvGrpSpPr>
            <p:cNvPr id="2" name="Group 1"/>
            <p:cNvGrpSpPr/>
            <p:nvPr/>
          </p:nvGrpSpPr>
          <p:grpSpPr>
            <a:xfrm>
              <a:off x="259533" y="-1488"/>
              <a:ext cx="8886451" cy="6157555"/>
              <a:chOff x="259533" y="-1488"/>
              <a:chExt cx="8886451" cy="6157555"/>
            </a:xfrm>
          </p:grpSpPr>
          <p:grpSp>
            <p:nvGrpSpPr>
              <p:cNvPr id="30" name="Group 29"/>
              <p:cNvGrpSpPr/>
              <p:nvPr/>
            </p:nvGrpSpPr>
            <p:grpSpPr>
              <a:xfrm>
                <a:off x="4572000" y="-1488"/>
                <a:ext cx="4573984" cy="3430488"/>
                <a:chOff x="0" y="3429000"/>
                <a:chExt cx="4573984" cy="3430488"/>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4573984" cy="3430488"/>
                </a:xfrm>
                <a:prstGeom prst="rect">
                  <a:avLst/>
                </a:prstGeom>
              </p:spPr>
            </p:pic>
            <p:sp>
              <p:nvSpPr>
                <p:cNvPr id="29" name="TextBox 28"/>
                <p:cNvSpPr txBox="1"/>
                <p:nvPr/>
              </p:nvSpPr>
              <p:spPr>
                <a:xfrm>
                  <a:off x="1981200" y="4553634"/>
                  <a:ext cx="1593706" cy="477054"/>
                </a:xfrm>
                <a:prstGeom prst="rect">
                  <a:avLst/>
                </a:prstGeom>
                <a:noFill/>
              </p:spPr>
              <p:txBody>
                <a:bodyPr wrap="none" rtlCol="0">
                  <a:spAutoFit/>
                </a:bodyPr>
                <a:lstStyle/>
                <a:p>
                  <a:pPr algn="ctr" fontAlgn="auto">
                    <a:spcBef>
                      <a:spcPts val="0"/>
                    </a:spcBef>
                    <a:spcAft>
                      <a:spcPts val="0"/>
                    </a:spcAft>
                  </a:pPr>
                  <a:r>
                    <a:rPr lang="en-US" sz="1400" b="1" dirty="0" smtClean="0">
                      <a:solidFill>
                        <a:prstClr val="black"/>
                      </a:solidFill>
                      <a:latin typeface="Cambria"/>
                      <a:cs typeface="+mn-cs"/>
                    </a:rPr>
                    <a:t>Sockeye salmon</a:t>
                  </a:r>
                </a:p>
                <a:p>
                  <a:pPr algn="ctr" fontAlgn="auto">
                    <a:spcBef>
                      <a:spcPts val="0"/>
                    </a:spcBef>
                    <a:spcAft>
                      <a:spcPts val="0"/>
                    </a:spcAft>
                  </a:pPr>
                  <a:r>
                    <a:rPr lang="en-US" sz="1100" b="1" dirty="0" smtClean="0">
                      <a:solidFill>
                        <a:prstClr val="black"/>
                      </a:solidFill>
                      <a:latin typeface="Cambria"/>
                      <a:cs typeface="+mn-cs"/>
                    </a:rPr>
                    <a:t>20</a:t>
                  </a:r>
                  <a:r>
                    <a:rPr lang="en-US" sz="1100" b="1" dirty="0" smtClean="0">
                      <a:solidFill>
                        <a:prstClr val="black"/>
                      </a:solidFill>
                      <a:latin typeface="Arial"/>
                      <a:cs typeface="Arial"/>
                    </a:rPr>
                    <a:t>˚</a:t>
                  </a:r>
                  <a:r>
                    <a:rPr lang="en-US" sz="1100" b="1" dirty="0">
                      <a:solidFill>
                        <a:prstClr val="black"/>
                      </a:solidFill>
                      <a:latin typeface="Cambria"/>
                      <a:cs typeface="+mn-cs"/>
                    </a:rPr>
                    <a:t>C vs. </a:t>
                  </a:r>
                  <a:r>
                    <a:rPr lang="en-US" sz="1100" b="1" dirty="0" smtClean="0">
                      <a:solidFill>
                        <a:prstClr val="black"/>
                      </a:solidFill>
                      <a:latin typeface="Cambria"/>
                      <a:cs typeface="+mn-cs"/>
                    </a:rPr>
                    <a:t>16</a:t>
                  </a:r>
                  <a:r>
                    <a:rPr lang="en-US" sz="1100" b="1" dirty="0" smtClean="0">
                      <a:solidFill>
                        <a:prstClr val="black"/>
                      </a:solidFill>
                      <a:latin typeface="Arial"/>
                      <a:cs typeface="Arial"/>
                    </a:rPr>
                    <a:t>˚</a:t>
                  </a:r>
                  <a:r>
                    <a:rPr lang="en-US" sz="1100" b="1" dirty="0">
                      <a:solidFill>
                        <a:prstClr val="black"/>
                      </a:solidFill>
                      <a:latin typeface="Cambria"/>
                      <a:cs typeface="+mn-cs"/>
                    </a:rPr>
                    <a:t>C at </a:t>
                  </a:r>
                  <a:r>
                    <a:rPr lang="en-US" sz="1100" b="1" dirty="0" smtClean="0">
                      <a:solidFill>
                        <a:prstClr val="black"/>
                      </a:solidFill>
                      <a:latin typeface="Cambria"/>
                      <a:cs typeface="+mn-cs"/>
                    </a:rPr>
                    <a:t>peak</a:t>
                  </a:r>
                  <a:endParaRPr lang="en-US" sz="1100" b="1" dirty="0">
                    <a:solidFill>
                      <a:prstClr val="black"/>
                    </a:solidFill>
                    <a:latin typeface="Cambria"/>
                    <a:cs typeface="+mn-cs"/>
                  </a:endParaRPr>
                </a:p>
              </p:txBody>
            </p:sp>
          </p:gr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13" t="52124" r="29809" b="25389"/>
              <a:stretch/>
            </p:blipFill>
            <p:spPr bwMode="auto">
              <a:xfrm>
                <a:off x="1740773" y="4227148"/>
                <a:ext cx="4900721" cy="97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59533" y="5417403"/>
                <a:ext cx="8655867" cy="738664"/>
              </a:xfrm>
              <a:prstGeom prst="rect">
                <a:avLst/>
              </a:prstGeom>
            </p:spPr>
            <p:txBody>
              <a:bodyPr wrap="square">
                <a:spAutoFit/>
              </a:bodyPr>
              <a:lstStyle/>
              <a:p>
                <a:pPr fontAlgn="auto">
                  <a:spcBef>
                    <a:spcPts val="0"/>
                  </a:spcBef>
                  <a:spcAft>
                    <a:spcPts val="0"/>
                  </a:spcAft>
                </a:pPr>
                <a:r>
                  <a:rPr lang="en-US" sz="1400" dirty="0" smtClean="0">
                    <a:solidFill>
                      <a:prstClr val="black"/>
                    </a:solidFill>
                    <a:latin typeface="Cambria"/>
                    <a:cs typeface="+mn-cs"/>
                  </a:rPr>
                  <a:t>“These </a:t>
                </a:r>
                <a:r>
                  <a:rPr lang="en-US" sz="1400" dirty="0">
                    <a:solidFill>
                      <a:prstClr val="black"/>
                    </a:solidFill>
                    <a:latin typeface="Cambria"/>
                    <a:cs typeface="+mn-cs"/>
                  </a:rPr>
                  <a:t>conditions profoundly impacted sockeye passage, travel time and survival. The 2009 to 2014 migration years saw survival of adult sockeye from Bonneville Dam to Lower Granite Dam of 44 percent to 77 percent. In 2015, survival was just 4 </a:t>
                </a:r>
                <a:r>
                  <a:rPr lang="en-US" sz="1400" dirty="0" smtClean="0">
                    <a:solidFill>
                      <a:prstClr val="black"/>
                    </a:solidFill>
                    <a:latin typeface="Cambria"/>
                    <a:cs typeface="+mn-cs"/>
                  </a:rPr>
                  <a:t>percent.”  </a:t>
                </a:r>
                <a:r>
                  <a:rPr lang="en-US" sz="1400" dirty="0" smtClean="0">
                    <a:solidFill>
                      <a:prstClr val="black"/>
                    </a:solidFill>
                    <a:latin typeface="Cambria"/>
                    <a:cs typeface="+mn-cs"/>
                    <a:hlinkClick r:id="rId4"/>
                  </a:rPr>
                  <a:t>http</a:t>
                </a:r>
                <a:r>
                  <a:rPr lang="en-US" sz="1400" dirty="0">
                    <a:solidFill>
                      <a:prstClr val="black"/>
                    </a:solidFill>
                    <a:latin typeface="Cambria"/>
                    <a:cs typeface="+mn-cs"/>
                    <a:hlinkClick r:id="rId4"/>
                  </a:rPr>
                  <a:t>://</a:t>
                </a:r>
                <a:r>
                  <a:rPr lang="en-US" sz="1400" dirty="0" smtClean="0">
                    <a:solidFill>
                      <a:prstClr val="black"/>
                    </a:solidFill>
                    <a:latin typeface="Cambria"/>
                    <a:cs typeface="+mn-cs"/>
                    <a:hlinkClick r:id="rId4"/>
                  </a:rPr>
                  <a:t>www.cbbulletin.com/435505.aspx</a:t>
                </a:r>
                <a:r>
                  <a:rPr lang="en-US" sz="1400" dirty="0" smtClean="0">
                    <a:solidFill>
                      <a:prstClr val="black"/>
                    </a:solidFill>
                    <a:latin typeface="Cambria"/>
                    <a:cs typeface="+mn-cs"/>
                  </a:rPr>
                  <a:t> </a:t>
                </a:r>
              </a:p>
            </p:txBody>
          </p:sp>
        </p:grpSp>
        <p:sp>
          <p:nvSpPr>
            <p:cNvPr id="6" name="TextBox 5"/>
            <p:cNvSpPr txBox="1"/>
            <p:nvPr/>
          </p:nvSpPr>
          <p:spPr>
            <a:xfrm>
              <a:off x="5676151" y="4953000"/>
              <a:ext cx="1066318" cy="276999"/>
            </a:xfrm>
            <a:prstGeom prst="rect">
              <a:avLst/>
            </a:prstGeom>
            <a:noFill/>
          </p:spPr>
          <p:txBody>
            <a:bodyPr wrap="none" rtlCol="0">
              <a:spAutoFit/>
            </a:bodyPr>
            <a:lstStyle/>
            <a:p>
              <a:pPr fontAlgn="auto">
                <a:spcBef>
                  <a:spcPts val="0"/>
                </a:spcBef>
                <a:spcAft>
                  <a:spcPts val="0"/>
                </a:spcAft>
              </a:pPr>
              <a:r>
                <a:rPr lang="en-US" sz="1200" b="1" dirty="0" smtClean="0">
                  <a:solidFill>
                    <a:prstClr val="white"/>
                  </a:solidFill>
                  <a:latin typeface="Cambria"/>
                  <a:cs typeface="+mn-cs"/>
                </a:rPr>
                <a:t>USGS video</a:t>
              </a:r>
              <a:endParaRPr lang="en-US" sz="1200" b="1" dirty="0">
                <a:solidFill>
                  <a:prstClr val="white"/>
                </a:solidFill>
                <a:latin typeface="Cambria"/>
                <a:cs typeface="+mn-cs"/>
              </a:endParaRPr>
            </a:p>
          </p:txBody>
        </p:sp>
      </p:grpSp>
      <p:grpSp>
        <p:nvGrpSpPr>
          <p:cNvPr id="25" name="Group 24"/>
          <p:cNvGrpSpPr/>
          <p:nvPr/>
        </p:nvGrpSpPr>
        <p:grpSpPr>
          <a:xfrm>
            <a:off x="4572000" y="3429000"/>
            <a:ext cx="4572000" cy="3429000"/>
            <a:chOff x="4572000" y="3429000"/>
            <a:chExt cx="4572000" cy="3429000"/>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
          <p:nvSpPr>
            <p:cNvPr id="17" name="TextBox 16"/>
            <p:cNvSpPr txBox="1"/>
            <p:nvPr/>
          </p:nvSpPr>
          <p:spPr>
            <a:xfrm>
              <a:off x="5486400" y="4267200"/>
              <a:ext cx="1038233" cy="477054"/>
            </a:xfrm>
            <a:prstGeom prst="rect">
              <a:avLst/>
            </a:prstGeom>
            <a:noFill/>
          </p:spPr>
          <p:txBody>
            <a:bodyPr wrap="none" rtlCol="0">
              <a:spAutoFit/>
            </a:bodyPr>
            <a:lstStyle/>
            <a:p>
              <a:pPr algn="ctr" fontAlgn="auto">
                <a:spcBef>
                  <a:spcPts val="0"/>
                </a:spcBef>
                <a:spcAft>
                  <a:spcPts val="0"/>
                </a:spcAft>
              </a:pPr>
              <a:r>
                <a:rPr lang="en-US" sz="1400" b="1" dirty="0" smtClean="0">
                  <a:solidFill>
                    <a:prstClr val="black"/>
                  </a:solidFill>
                  <a:latin typeface="Cambria"/>
                  <a:cs typeface="+mn-cs"/>
                </a:rPr>
                <a:t>Lamprey</a:t>
              </a:r>
            </a:p>
            <a:p>
              <a:pPr algn="ctr" fontAlgn="auto">
                <a:spcBef>
                  <a:spcPts val="0"/>
                </a:spcBef>
                <a:spcAft>
                  <a:spcPts val="0"/>
                </a:spcAft>
              </a:pPr>
              <a:r>
                <a:rPr lang="en-US" sz="1100" b="1" dirty="0" smtClean="0">
                  <a:solidFill>
                    <a:prstClr val="black"/>
                  </a:solidFill>
                  <a:latin typeface="Cambria"/>
                  <a:cs typeface="+mn-cs"/>
                </a:rPr>
                <a:t>23</a:t>
              </a:r>
              <a:r>
                <a:rPr lang="en-US" sz="1100" b="1" dirty="0" smtClean="0">
                  <a:solidFill>
                    <a:prstClr val="black"/>
                  </a:solidFill>
                  <a:latin typeface="Arial"/>
                  <a:cs typeface="Arial"/>
                </a:rPr>
                <a:t>˚</a:t>
              </a:r>
              <a:r>
                <a:rPr lang="en-US" sz="1100" b="1" dirty="0" smtClean="0">
                  <a:solidFill>
                    <a:prstClr val="black"/>
                  </a:solidFill>
                  <a:latin typeface="Cambria"/>
                  <a:cs typeface="+mn-cs"/>
                </a:rPr>
                <a:t>C at peak</a:t>
              </a:r>
              <a:endParaRPr lang="en-US" sz="1100" b="1" dirty="0">
                <a:solidFill>
                  <a:prstClr val="black"/>
                </a:solidFill>
                <a:latin typeface="Cambria"/>
                <a:cs typeface="+mn-cs"/>
              </a:endParaRPr>
            </a:p>
          </p:txBody>
        </p:sp>
      </p:grpSp>
      <p:grpSp>
        <p:nvGrpSpPr>
          <p:cNvPr id="22" name="Group 21"/>
          <p:cNvGrpSpPr/>
          <p:nvPr/>
        </p:nvGrpSpPr>
        <p:grpSpPr>
          <a:xfrm>
            <a:off x="0" y="1488"/>
            <a:ext cx="4570016" cy="3427512"/>
            <a:chOff x="0" y="1488"/>
            <a:chExt cx="4570016" cy="3427512"/>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88"/>
              <a:ext cx="4570016" cy="3427512"/>
            </a:xfrm>
            <a:prstGeom prst="rect">
              <a:avLst/>
            </a:prstGeom>
          </p:spPr>
        </p:pic>
        <p:sp>
          <p:nvSpPr>
            <p:cNvPr id="14" name="TextBox 13"/>
            <p:cNvSpPr txBox="1"/>
            <p:nvPr/>
          </p:nvSpPr>
          <p:spPr>
            <a:xfrm>
              <a:off x="621623" y="1107757"/>
              <a:ext cx="1593706" cy="477054"/>
            </a:xfrm>
            <a:prstGeom prst="rect">
              <a:avLst/>
            </a:prstGeom>
            <a:noFill/>
          </p:spPr>
          <p:txBody>
            <a:bodyPr wrap="none" rtlCol="0">
              <a:spAutoFit/>
            </a:bodyPr>
            <a:lstStyle/>
            <a:p>
              <a:pPr algn="ctr" fontAlgn="auto">
                <a:spcBef>
                  <a:spcPts val="0"/>
                </a:spcBef>
                <a:spcAft>
                  <a:spcPts val="0"/>
                </a:spcAft>
              </a:pPr>
              <a:r>
                <a:rPr lang="en-US" sz="1400" b="1" dirty="0" smtClean="0">
                  <a:solidFill>
                    <a:prstClr val="black"/>
                  </a:solidFill>
                  <a:latin typeface="Cambria"/>
                  <a:cs typeface="+mn-cs"/>
                </a:rPr>
                <a:t>Wild Steelhead</a:t>
              </a:r>
            </a:p>
            <a:p>
              <a:pPr algn="ctr" fontAlgn="auto">
                <a:spcBef>
                  <a:spcPts val="0"/>
                </a:spcBef>
                <a:spcAft>
                  <a:spcPts val="0"/>
                </a:spcAft>
              </a:pPr>
              <a:r>
                <a:rPr lang="en-US" sz="1100" b="1" dirty="0" smtClean="0">
                  <a:solidFill>
                    <a:prstClr val="black"/>
                  </a:solidFill>
                  <a:latin typeface="Cambria"/>
                  <a:cs typeface="+mn-cs"/>
                </a:rPr>
                <a:t>23</a:t>
              </a:r>
              <a:r>
                <a:rPr lang="en-US" sz="1100" b="1" dirty="0" smtClean="0">
                  <a:solidFill>
                    <a:prstClr val="black"/>
                  </a:solidFill>
                  <a:latin typeface="Arial"/>
                  <a:cs typeface="Arial"/>
                </a:rPr>
                <a:t>˚</a:t>
              </a:r>
              <a:r>
                <a:rPr lang="en-US" sz="1100" b="1" dirty="0" smtClean="0">
                  <a:solidFill>
                    <a:prstClr val="black"/>
                  </a:solidFill>
                  <a:latin typeface="Cambria"/>
                  <a:cs typeface="+mn-cs"/>
                </a:rPr>
                <a:t>C vs. 21</a:t>
              </a:r>
              <a:r>
                <a:rPr lang="en-US" sz="1100" b="1" dirty="0" smtClean="0">
                  <a:solidFill>
                    <a:prstClr val="black"/>
                  </a:solidFill>
                  <a:latin typeface="Arial"/>
                  <a:cs typeface="Arial"/>
                </a:rPr>
                <a:t>˚</a:t>
              </a:r>
              <a:r>
                <a:rPr lang="en-US" sz="1100" b="1" dirty="0" smtClean="0">
                  <a:solidFill>
                    <a:prstClr val="black"/>
                  </a:solidFill>
                  <a:latin typeface="Cambria"/>
                  <a:cs typeface="+mn-cs"/>
                </a:rPr>
                <a:t>C at peak</a:t>
              </a:r>
              <a:endParaRPr lang="en-US" sz="1100" b="1" dirty="0">
                <a:solidFill>
                  <a:prstClr val="black"/>
                </a:solidFill>
                <a:latin typeface="Cambria"/>
                <a:cs typeface="+mn-cs"/>
              </a:endParaRPr>
            </a:p>
          </p:txBody>
        </p:sp>
      </p:grpSp>
      <p:grpSp>
        <p:nvGrpSpPr>
          <p:cNvPr id="32" name="Group 31"/>
          <p:cNvGrpSpPr/>
          <p:nvPr/>
        </p:nvGrpSpPr>
        <p:grpSpPr>
          <a:xfrm>
            <a:off x="1984" y="3430488"/>
            <a:ext cx="4570016" cy="3427512"/>
            <a:chOff x="4572000" y="0"/>
            <a:chExt cx="4570016" cy="3427512"/>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0"/>
              <a:ext cx="4570016" cy="3427512"/>
            </a:xfrm>
            <a:prstGeom prst="rect">
              <a:avLst/>
            </a:prstGeom>
          </p:spPr>
        </p:pic>
        <p:sp>
          <p:nvSpPr>
            <p:cNvPr id="31" name="TextBox 30"/>
            <p:cNvSpPr txBox="1"/>
            <p:nvPr/>
          </p:nvSpPr>
          <p:spPr>
            <a:xfrm>
              <a:off x="5358384" y="1199346"/>
              <a:ext cx="2345514" cy="477054"/>
            </a:xfrm>
            <a:prstGeom prst="rect">
              <a:avLst/>
            </a:prstGeom>
            <a:noFill/>
          </p:spPr>
          <p:txBody>
            <a:bodyPr wrap="none" rtlCol="0">
              <a:spAutoFit/>
            </a:bodyPr>
            <a:lstStyle/>
            <a:p>
              <a:pPr algn="ctr" fontAlgn="auto">
                <a:spcBef>
                  <a:spcPts val="0"/>
                </a:spcBef>
                <a:spcAft>
                  <a:spcPts val="0"/>
                </a:spcAft>
              </a:pPr>
              <a:r>
                <a:rPr lang="en-US" sz="1400" b="1" dirty="0" smtClean="0">
                  <a:solidFill>
                    <a:prstClr val="black"/>
                  </a:solidFill>
                  <a:latin typeface="Cambria"/>
                  <a:cs typeface="+mn-cs"/>
                </a:rPr>
                <a:t>Summer Chinook salmon</a:t>
              </a:r>
            </a:p>
            <a:p>
              <a:pPr fontAlgn="auto">
                <a:spcBef>
                  <a:spcPts val="0"/>
                </a:spcBef>
                <a:spcAft>
                  <a:spcPts val="0"/>
                </a:spcAft>
              </a:pPr>
              <a:r>
                <a:rPr lang="en-US" sz="1100" b="1" dirty="0" smtClean="0">
                  <a:solidFill>
                    <a:prstClr val="black"/>
                  </a:solidFill>
                  <a:latin typeface="Cambria"/>
                  <a:cs typeface="+mn-cs"/>
                </a:rPr>
                <a:t>    21</a:t>
              </a:r>
              <a:r>
                <a:rPr lang="en-US" sz="1100" b="1" dirty="0" smtClean="0">
                  <a:solidFill>
                    <a:prstClr val="black"/>
                  </a:solidFill>
                  <a:latin typeface="Arial"/>
                  <a:cs typeface="Arial"/>
                </a:rPr>
                <a:t>˚</a:t>
              </a:r>
              <a:r>
                <a:rPr lang="en-US" sz="1100" b="1" dirty="0">
                  <a:solidFill>
                    <a:prstClr val="black"/>
                  </a:solidFill>
                  <a:latin typeface="Cambria"/>
                  <a:cs typeface="+mn-cs"/>
                </a:rPr>
                <a:t>C vs. </a:t>
              </a:r>
              <a:r>
                <a:rPr lang="en-US" sz="1100" b="1" dirty="0" smtClean="0">
                  <a:solidFill>
                    <a:prstClr val="black"/>
                  </a:solidFill>
                  <a:latin typeface="Cambria"/>
                  <a:cs typeface="+mn-cs"/>
                </a:rPr>
                <a:t>18</a:t>
              </a:r>
              <a:r>
                <a:rPr lang="en-US" sz="1100" b="1" dirty="0" smtClean="0">
                  <a:solidFill>
                    <a:prstClr val="black"/>
                  </a:solidFill>
                  <a:latin typeface="Arial"/>
                  <a:cs typeface="Arial"/>
                </a:rPr>
                <a:t>˚</a:t>
              </a:r>
              <a:r>
                <a:rPr lang="en-US" sz="1100" b="1" dirty="0">
                  <a:solidFill>
                    <a:prstClr val="black"/>
                  </a:solidFill>
                  <a:latin typeface="Cambria"/>
                  <a:cs typeface="+mn-cs"/>
                </a:rPr>
                <a:t>C at </a:t>
              </a:r>
              <a:r>
                <a:rPr lang="en-US" sz="1100" b="1" dirty="0" smtClean="0">
                  <a:solidFill>
                    <a:prstClr val="black"/>
                  </a:solidFill>
                  <a:latin typeface="Cambria"/>
                  <a:cs typeface="+mn-cs"/>
                </a:rPr>
                <a:t>peak</a:t>
              </a:r>
              <a:endParaRPr lang="en-US" sz="1100" b="1" dirty="0">
                <a:solidFill>
                  <a:prstClr val="black"/>
                </a:solidFill>
                <a:latin typeface="Cambria"/>
                <a:cs typeface="+mn-cs"/>
              </a:endParaRPr>
            </a:p>
          </p:txBody>
        </p:sp>
      </p:grpSp>
    </p:spTree>
    <p:extLst>
      <p:ext uri="{BB962C8B-B14F-4D97-AF65-F5344CB8AC3E}">
        <p14:creationId xmlns:p14="http://schemas.microsoft.com/office/powerpoint/2010/main" val="4158583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443246"/>
            <a:ext cx="3967433" cy="338554"/>
          </a:xfrm>
          <a:prstGeom prst="rect">
            <a:avLst/>
          </a:prstGeom>
          <a:noFill/>
        </p:spPr>
        <p:txBody>
          <a:bodyPr wrap="none" rtlCol="0">
            <a:spAutoFit/>
          </a:bodyPr>
          <a:lstStyle/>
          <a:p>
            <a:pPr fontAlgn="auto">
              <a:spcBef>
                <a:spcPts val="0"/>
              </a:spcBef>
              <a:spcAft>
                <a:spcPts val="0"/>
              </a:spcAft>
            </a:pPr>
            <a:r>
              <a:rPr lang="en-US" sz="1600" i="1" dirty="0" smtClean="0">
                <a:solidFill>
                  <a:prstClr val="black"/>
                </a:solidFill>
                <a:latin typeface="Calibri" pitchFamily="34" charset="0"/>
                <a:cs typeface="Calibri" pitchFamily="34" charset="0"/>
              </a:rPr>
              <a:t>Graph and text copied from Keefer et al. 2011</a:t>
            </a:r>
            <a:endParaRPr lang="en-US" sz="1600" i="1" dirty="0">
              <a:solidFill>
                <a:prstClr val="black"/>
              </a:solidFill>
              <a:latin typeface="Calibri" pitchFamily="34" charset="0"/>
              <a:cs typeface="Calibri"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440" t="52203" r="9440" b="8745"/>
          <a:stretch/>
        </p:blipFill>
        <p:spPr>
          <a:xfrm>
            <a:off x="304800" y="914401"/>
            <a:ext cx="8317128" cy="5181600"/>
          </a:xfrm>
          <a:prstGeom prst="rect">
            <a:avLst/>
          </a:prstGeom>
        </p:spPr>
      </p:pic>
      <p:sp>
        <p:nvSpPr>
          <p:cNvPr id="6" name="TextBox 5"/>
          <p:cNvSpPr txBox="1"/>
          <p:nvPr/>
        </p:nvSpPr>
        <p:spPr>
          <a:xfrm>
            <a:off x="609600" y="609600"/>
            <a:ext cx="4891083"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mbria"/>
                <a:cs typeface="+mn-cs"/>
              </a:rPr>
              <a:t>Steelhead returns – run timing by population</a:t>
            </a:r>
            <a:endParaRPr lang="en-US" i="1" dirty="0">
              <a:solidFill>
                <a:prstClr val="black"/>
              </a:solidFill>
              <a:latin typeface="Cambria"/>
              <a:cs typeface="+mn-cs"/>
            </a:endParaRPr>
          </a:p>
        </p:txBody>
      </p:sp>
      <p:sp>
        <p:nvSpPr>
          <p:cNvPr id="13" name="Text Box 37"/>
          <p:cNvSpPr txBox="1">
            <a:spLocks noChangeArrowheads="1"/>
          </p:cNvSpPr>
          <p:nvPr/>
        </p:nvSpPr>
        <p:spPr bwMode="auto">
          <a:xfrm>
            <a:off x="76200" y="76200"/>
            <a:ext cx="65866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auto" hangingPunct="1">
              <a:spcBef>
                <a:spcPct val="0"/>
              </a:spcBef>
              <a:spcAft>
                <a:spcPts val="0"/>
              </a:spcAft>
              <a:buFontTx/>
              <a:buNone/>
            </a:pPr>
            <a:r>
              <a:rPr lang="en-US" altLang="en-US" sz="2600" b="1" dirty="0" err="1" smtClean="0">
                <a:solidFill>
                  <a:srgbClr val="002060"/>
                </a:solidFill>
                <a:latin typeface="+mj-lt"/>
              </a:rPr>
              <a:t>Mainstem</a:t>
            </a:r>
            <a:r>
              <a:rPr lang="en-US" altLang="en-US" sz="2600" b="1" dirty="0" smtClean="0">
                <a:solidFill>
                  <a:srgbClr val="002060"/>
                </a:solidFill>
                <a:latin typeface="+mj-lt"/>
              </a:rPr>
              <a:t> thermal regime during </a:t>
            </a:r>
            <a:r>
              <a:rPr lang="en-US" altLang="en-US" sz="2600" b="1" u="sng" dirty="0" smtClean="0">
                <a:solidFill>
                  <a:srgbClr val="002060"/>
                </a:solidFill>
                <a:latin typeface="+mj-lt"/>
              </a:rPr>
              <a:t>adult</a:t>
            </a:r>
            <a:r>
              <a:rPr lang="en-US" altLang="en-US" sz="2600" b="1" dirty="0" smtClean="0">
                <a:solidFill>
                  <a:srgbClr val="002060"/>
                </a:solidFill>
                <a:latin typeface="+mj-lt"/>
              </a:rPr>
              <a:t> returns</a:t>
            </a:r>
            <a:endParaRPr lang="en-US" altLang="en-US" sz="2600" b="1" dirty="0">
              <a:solidFill>
                <a:srgbClr val="002060"/>
              </a:solidFill>
              <a:latin typeface="+mj-lt"/>
            </a:endParaRPr>
          </a:p>
        </p:txBody>
      </p:sp>
    </p:spTree>
    <p:extLst>
      <p:ext uri="{BB962C8B-B14F-4D97-AF65-F5344CB8AC3E}">
        <p14:creationId xmlns:p14="http://schemas.microsoft.com/office/powerpoint/2010/main" val="3675655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3384828"/>
            <a:ext cx="4343400" cy="1415772"/>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Ø"/>
            </a:pPr>
            <a:r>
              <a:rPr lang="en-US" b="1" dirty="0" smtClean="0">
                <a:solidFill>
                  <a:prstClr val="black"/>
                </a:solidFill>
                <a:latin typeface="Cambria"/>
                <a:cs typeface="+mn-cs"/>
              </a:rPr>
              <a:t>Assess mouths of tributaries, extent of plumes, temperature differential with mainstem</a:t>
            </a:r>
          </a:p>
          <a:p>
            <a:pPr lvl="1" indent="-114300" fontAlgn="auto">
              <a:spcBef>
                <a:spcPts val="0"/>
              </a:spcBef>
              <a:spcAft>
                <a:spcPts val="0"/>
              </a:spcAft>
              <a:buFont typeface="Arial" panose="020B0604020202020204" pitchFamily="34" charset="0"/>
              <a:buChar char="•"/>
            </a:pPr>
            <a:r>
              <a:rPr lang="en-US" sz="1600" dirty="0" smtClean="0">
                <a:solidFill>
                  <a:prstClr val="black"/>
                </a:solidFill>
                <a:latin typeface="Cambria"/>
                <a:cs typeface="+mn-cs"/>
              </a:rPr>
              <a:t>Are conditions at mouths sufficient to cue fish to use tributaries?</a:t>
            </a:r>
            <a:r>
              <a:rPr lang="en-US" sz="1600" b="1" dirty="0" smtClean="0">
                <a:solidFill>
                  <a:prstClr val="black"/>
                </a:solidFill>
                <a:latin typeface="Cambria"/>
                <a:cs typeface="+mn-cs"/>
              </a:rPr>
              <a:t> </a:t>
            </a:r>
            <a:endParaRPr lang="en-US" sz="1600" b="1" dirty="0">
              <a:solidFill>
                <a:prstClr val="black"/>
              </a:solidFill>
              <a:latin typeface="Cambria"/>
              <a:cs typeface="+mn-cs"/>
            </a:endParaRPr>
          </a:p>
        </p:txBody>
      </p:sp>
      <p:sp>
        <p:nvSpPr>
          <p:cNvPr id="6" name="TextBox 5"/>
          <p:cNvSpPr txBox="1"/>
          <p:nvPr/>
        </p:nvSpPr>
        <p:spPr>
          <a:xfrm>
            <a:off x="0" y="2505670"/>
            <a:ext cx="4876800" cy="923330"/>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Ø"/>
            </a:pPr>
            <a:r>
              <a:rPr lang="en-US" b="1" dirty="0" smtClean="0">
                <a:solidFill>
                  <a:prstClr val="black"/>
                </a:solidFill>
                <a:latin typeface="Cambria"/>
                <a:cs typeface="+mn-cs"/>
              </a:rPr>
              <a:t>Received EPA grant for cold water refuges assessment for 15 Gorge tributaries in 2015-2016 (mostly below Bonneville)</a:t>
            </a:r>
            <a:endParaRPr lang="en-US" dirty="0">
              <a:solidFill>
                <a:prstClr val="black"/>
              </a:solidFill>
              <a:latin typeface="Cambria"/>
              <a:cs typeface="+mn-cs"/>
            </a:endParaRPr>
          </a:p>
        </p:txBody>
      </p:sp>
    </p:spTree>
    <p:extLst>
      <p:ext uri="{BB962C8B-B14F-4D97-AF65-F5344CB8AC3E}">
        <p14:creationId xmlns:p14="http://schemas.microsoft.com/office/powerpoint/2010/main" val="670119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7"/>
            <a:ext cx="9144000" cy="653143"/>
          </a:xfrm>
        </p:spPr>
        <p:txBody>
          <a:bodyPr/>
          <a:lstStyle/>
          <a:p>
            <a:r>
              <a:rPr lang="en-US" sz="3200" b="1" dirty="0" smtClean="0">
                <a:solidFill>
                  <a:srgbClr val="002060"/>
                </a:solidFill>
              </a:rPr>
              <a:t>Predicted Changes with Climate Change</a:t>
            </a:r>
            <a:endParaRPr lang="en-US" sz="3200" b="1" dirty="0">
              <a:solidFill>
                <a:srgbClr val="002060"/>
              </a:solidFill>
            </a:endParaRPr>
          </a:p>
        </p:txBody>
      </p:sp>
      <p:sp>
        <p:nvSpPr>
          <p:cNvPr id="3" name="Content Placeholder 2"/>
          <p:cNvSpPr>
            <a:spLocks noGrp="1"/>
          </p:cNvSpPr>
          <p:nvPr>
            <p:ph idx="1"/>
          </p:nvPr>
        </p:nvSpPr>
        <p:spPr>
          <a:xfrm>
            <a:off x="152400" y="609600"/>
            <a:ext cx="8991600" cy="6096000"/>
          </a:xfrm>
        </p:spPr>
        <p:txBody>
          <a:bodyPr/>
          <a:lstStyle/>
          <a:p>
            <a:pPr marL="0" indent="0">
              <a:lnSpc>
                <a:spcPct val="80000"/>
              </a:lnSpc>
              <a:buNone/>
              <a:defRPr/>
            </a:pPr>
            <a:r>
              <a:rPr lang="en-US" sz="2800" b="1" dirty="0">
                <a:solidFill>
                  <a:srgbClr val="C00000"/>
                </a:solidFill>
              </a:rPr>
              <a:t>Climate change </a:t>
            </a:r>
            <a:r>
              <a:rPr lang="en-US" sz="2800" b="1" dirty="0" smtClean="0">
                <a:solidFill>
                  <a:srgbClr val="C00000"/>
                </a:solidFill>
              </a:rPr>
              <a:t>impacts:  </a:t>
            </a:r>
            <a:endParaRPr lang="en-US" sz="2800" b="1" dirty="0">
              <a:solidFill>
                <a:srgbClr val="C00000"/>
              </a:solidFill>
            </a:endParaRPr>
          </a:p>
          <a:p>
            <a:pPr lvl="1"/>
            <a:r>
              <a:rPr lang="en-US" sz="2200" b="1" dirty="0"/>
              <a:t>Sea level rise – </a:t>
            </a:r>
          </a:p>
          <a:p>
            <a:pPr lvl="2">
              <a:lnSpc>
                <a:spcPct val="80000"/>
              </a:lnSpc>
              <a:defRPr/>
            </a:pPr>
            <a:r>
              <a:rPr lang="en-US" sz="2000" dirty="0"/>
              <a:t>Further loss of estuarine and coastal habitat through submersion, conversion and erosion</a:t>
            </a:r>
          </a:p>
          <a:p>
            <a:pPr lvl="2">
              <a:lnSpc>
                <a:spcPct val="80000"/>
              </a:lnSpc>
              <a:defRPr/>
            </a:pPr>
            <a:r>
              <a:rPr lang="en-US" sz="2000" dirty="0"/>
              <a:t>More intense storms, increased wave energy, increased erosion</a:t>
            </a:r>
          </a:p>
          <a:p>
            <a:pPr lvl="1"/>
            <a:r>
              <a:rPr lang="en-US" sz="2200" b="1" dirty="0"/>
              <a:t>Changes in upwelling patterns </a:t>
            </a:r>
            <a:r>
              <a:rPr lang="en-US" sz="2200" dirty="0"/>
              <a:t>off coast -</a:t>
            </a:r>
          </a:p>
          <a:p>
            <a:pPr lvl="2">
              <a:lnSpc>
                <a:spcPct val="80000"/>
              </a:lnSpc>
              <a:defRPr/>
            </a:pPr>
            <a:r>
              <a:rPr lang="en-US" sz="2000" dirty="0"/>
              <a:t>Increased intrusion of hypoxia and acidification into estuaries</a:t>
            </a:r>
          </a:p>
          <a:p>
            <a:pPr lvl="2">
              <a:lnSpc>
                <a:spcPct val="80000"/>
              </a:lnSpc>
              <a:defRPr/>
            </a:pPr>
            <a:r>
              <a:rPr lang="en-US" sz="2000" dirty="0"/>
              <a:t>Increased influence with lower summer flows w/precipitation changes</a:t>
            </a:r>
          </a:p>
          <a:p>
            <a:pPr lvl="1"/>
            <a:r>
              <a:rPr lang="en-US" sz="2200" b="1" dirty="0"/>
              <a:t>Warmer temperatures</a:t>
            </a:r>
            <a:r>
              <a:rPr lang="en-US" sz="2200" dirty="0"/>
              <a:t>– </a:t>
            </a:r>
          </a:p>
          <a:p>
            <a:pPr lvl="2">
              <a:lnSpc>
                <a:spcPct val="80000"/>
              </a:lnSpc>
              <a:defRPr/>
            </a:pPr>
            <a:r>
              <a:rPr lang="en-US" sz="2000" dirty="0"/>
              <a:t>Less habitat for cold water species (salmon, steelhead, trout)</a:t>
            </a:r>
          </a:p>
          <a:p>
            <a:pPr lvl="2">
              <a:lnSpc>
                <a:spcPct val="80000"/>
              </a:lnSpc>
              <a:defRPr/>
            </a:pPr>
            <a:r>
              <a:rPr lang="en-US" sz="2000" dirty="0"/>
              <a:t>Species shifts, migration, mortality, increased competition</a:t>
            </a:r>
          </a:p>
          <a:p>
            <a:pPr lvl="1"/>
            <a:r>
              <a:rPr lang="en-US" sz="2200" b="1" dirty="0"/>
              <a:t>Changing precipitation patterns </a:t>
            </a:r>
            <a:r>
              <a:rPr lang="en-US" sz="2200" dirty="0"/>
              <a:t>– </a:t>
            </a:r>
          </a:p>
          <a:p>
            <a:pPr lvl="2">
              <a:lnSpc>
                <a:spcPct val="80000"/>
              </a:lnSpc>
              <a:defRPr/>
            </a:pPr>
            <a:r>
              <a:rPr lang="en-US" sz="2000" dirty="0"/>
              <a:t>More precipitation falling as rain, lower snow packs in mountains</a:t>
            </a:r>
          </a:p>
          <a:p>
            <a:pPr lvl="2">
              <a:lnSpc>
                <a:spcPct val="80000"/>
              </a:lnSpc>
              <a:defRPr/>
            </a:pPr>
            <a:r>
              <a:rPr lang="en-US" sz="2000" dirty="0"/>
              <a:t>Higher winter flows, lower summer flows</a:t>
            </a:r>
          </a:p>
          <a:p>
            <a:pPr lvl="2">
              <a:lnSpc>
                <a:spcPct val="80000"/>
              </a:lnSpc>
              <a:defRPr/>
            </a:pPr>
            <a:r>
              <a:rPr lang="en-US" sz="2000" dirty="0"/>
              <a:t>Altered timing and rates of change in flow events</a:t>
            </a:r>
          </a:p>
          <a:p>
            <a:pPr lvl="2">
              <a:lnSpc>
                <a:spcPct val="80000"/>
              </a:lnSpc>
              <a:defRPr/>
            </a:pPr>
            <a:r>
              <a:rPr lang="en-US" sz="2000" dirty="0"/>
              <a:t>More and more severe droughts</a:t>
            </a:r>
          </a:p>
          <a:p>
            <a:pPr lvl="2">
              <a:lnSpc>
                <a:spcPct val="80000"/>
              </a:lnSpc>
              <a:defRPr/>
            </a:pPr>
            <a:r>
              <a:rPr lang="en-US" sz="2000" dirty="0"/>
              <a:t>Increased pest invasions of forests</a:t>
            </a:r>
          </a:p>
          <a:p>
            <a:pPr lvl="2">
              <a:lnSpc>
                <a:spcPct val="80000"/>
              </a:lnSpc>
              <a:defRPr/>
            </a:pPr>
            <a:r>
              <a:rPr lang="en-US" sz="2000" dirty="0"/>
              <a:t>Larger, more severe forest fires</a:t>
            </a:r>
          </a:p>
          <a:p>
            <a:pPr lvl="1">
              <a:lnSpc>
                <a:spcPct val="80000"/>
              </a:lnSpc>
              <a:buFont typeface="Wingdings" panose="05000000000000000000" pitchFamily="2" charset="2"/>
              <a:buChar char="Ø"/>
              <a:defRPr/>
            </a:pPr>
            <a:r>
              <a:rPr lang="en-US" sz="2200" b="1" i="1" dirty="0"/>
              <a:t>Vast changes to native habitat conditions and flora/fauna </a:t>
            </a:r>
          </a:p>
        </p:txBody>
      </p:sp>
    </p:spTree>
    <p:extLst>
      <p:ext uri="{BB962C8B-B14F-4D97-AF65-F5344CB8AC3E}">
        <p14:creationId xmlns:p14="http://schemas.microsoft.com/office/powerpoint/2010/main" val="35886419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52400" y="2546628"/>
            <a:ext cx="8915400" cy="1415772"/>
          </a:xfrm>
          <a:prstGeom prst="rect">
            <a:avLst/>
          </a:prstGeom>
        </p:spPr>
        <p:txBody>
          <a:bodyPr wrap="square">
            <a:spAutoFit/>
          </a:bodyPr>
          <a:lstStyle/>
          <a:p>
            <a:pPr marL="548640" lvl="0" indent="-285750">
              <a:spcBef>
                <a:spcPts val="600"/>
              </a:spcBef>
              <a:buFont typeface="Wingdings" panose="05000000000000000000" pitchFamily="2" charset="2"/>
              <a:buChar char="v"/>
            </a:pPr>
            <a:r>
              <a:rPr lang="en-US" altLang="en-US" b="1" dirty="0" smtClean="0">
                <a:solidFill>
                  <a:srgbClr val="000000"/>
                </a:solidFill>
                <a:latin typeface="Calibri" pitchFamily="34" charset="0"/>
                <a:cs typeface="Calibri" pitchFamily="34" charset="0"/>
              </a:rPr>
              <a:t>Capacity</a:t>
            </a:r>
            <a:r>
              <a:rPr lang="en-US" altLang="en-US" dirty="0" smtClean="0">
                <a:solidFill>
                  <a:srgbClr val="000000"/>
                </a:solidFill>
                <a:latin typeface="Calibri" pitchFamily="34" charset="0"/>
                <a:cs typeface="Calibri" pitchFamily="34" charset="0"/>
              </a:rPr>
              <a:t>:</a:t>
            </a:r>
          </a:p>
          <a:p>
            <a:pPr marL="1097280" lvl="1" indent="-285750">
              <a:spcBef>
                <a:spcPts val="0"/>
              </a:spcBef>
              <a:buFont typeface="Arial" panose="020B0604020202020204" pitchFamily="34" charset="0"/>
              <a:buChar char="•"/>
            </a:pPr>
            <a:r>
              <a:rPr lang="en-US" altLang="en-US" sz="1700" dirty="0" smtClean="0">
                <a:solidFill>
                  <a:srgbClr val="000000"/>
                </a:solidFill>
                <a:latin typeface="Calibri" pitchFamily="34" charset="0"/>
                <a:cs typeface="Calibri" pitchFamily="34" charset="0"/>
              </a:rPr>
              <a:t>Temperature:  - physiological:  &lt;19˚C (Bottom et al. 2011)</a:t>
            </a:r>
            <a:br>
              <a:rPr lang="en-US" altLang="en-US" sz="1700" dirty="0" smtClean="0">
                <a:solidFill>
                  <a:srgbClr val="000000"/>
                </a:solidFill>
                <a:latin typeface="Calibri" pitchFamily="34" charset="0"/>
                <a:cs typeface="Calibri" pitchFamily="34" charset="0"/>
              </a:rPr>
            </a:br>
            <a:r>
              <a:rPr lang="en-US" altLang="en-US" sz="1700" dirty="0" smtClean="0">
                <a:solidFill>
                  <a:srgbClr val="000000"/>
                </a:solidFill>
                <a:latin typeface="Calibri" pitchFamily="34" charset="0"/>
                <a:cs typeface="Calibri" pitchFamily="34" charset="0"/>
              </a:rPr>
              <a:t>	            - protection from predators:  &lt;19</a:t>
            </a:r>
            <a:r>
              <a:rPr lang="en-US" altLang="en-US" sz="1700" dirty="0">
                <a:solidFill>
                  <a:srgbClr val="000000"/>
                </a:solidFill>
                <a:latin typeface="Arial"/>
                <a:cs typeface="Arial"/>
              </a:rPr>
              <a:t>˚</a:t>
            </a:r>
            <a:r>
              <a:rPr lang="en-US" altLang="en-US" sz="1700" dirty="0" smtClean="0">
                <a:solidFill>
                  <a:srgbClr val="000000"/>
                </a:solidFill>
                <a:latin typeface="Calibri" pitchFamily="34" charset="0"/>
                <a:cs typeface="Calibri" pitchFamily="34" charset="0"/>
              </a:rPr>
              <a:t>C (Moyle 2002)</a:t>
            </a:r>
          </a:p>
          <a:p>
            <a:pPr marL="1097280" lvl="2" indent="-285750">
              <a:spcBef>
                <a:spcPts val="0"/>
              </a:spcBef>
              <a:buFont typeface="Arial" panose="020B0604020202020204" pitchFamily="34" charset="0"/>
              <a:buChar char="•"/>
            </a:pPr>
            <a:r>
              <a:rPr lang="en-US" altLang="en-US" sz="1700" dirty="0" smtClean="0">
                <a:solidFill>
                  <a:srgbClr val="000000"/>
                </a:solidFill>
                <a:latin typeface="Calibri" pitchFamily="34" charset="0"/>
                <a:cs typeface="Calibri" pitchFamily="34" charset="0"/>
              </a:rPr>
              <a:t>Depth:  minimum of ~0.5m for </a:t>
            </a:r>
            <a:r>
              <a:rPr lang="en-US" altLang="en-US" sz="1700" dirty="0">
                <a:solidFill>
                  <a:srgbClr val="000000"/>
                </a:solidFill>
                <a:latin typeface="Calibri" pitchFamily="34" charset="0"/>
                <a:cs typeface="Calibri" pitchFamily="34" charset="0"/>
              </a:rPr>
              <a:t>juveniles (Bottom et al. </a:t>
            </a:r>
            <a:r>
              <a:rPr lang="en-US" altLang="en-US" sz="1700" dirty="0" smtClean="0">
                <a:solidFill>
                  <a:srgbClr val="000000"/>
                </a:solidFill>
                <a:latin typeface="Calibri" pitchFamily="34" charset="0"/>
                <a:cs typeface="Calibri" pitchFamily="34" charset="0"/>
              </a:rPr>
              <a:t>2005)</a:t>
            </a:r>
          </a:p>
          <a:p>
            <a:pPr marL="1097280" lvl="2" indent="-285750">
              <a:spcBef>
                <a:spcPts val="0"/>
              </a:spcBef>
              <a:buFont typeface="Arial" panose="020B0604020202020204" pitchFamily="34" charset="0"/>
              <a:buChar char="•"/>
            </a:pPr>
            <a:r>
              <a:rPr lang="en-US" altLang="en-US" sz="1700" dirty="0" smtClean="0">
                <a:solidFill>
                  <a:srgbClr val="000000"/>
                </a:solidFill>
                <a:latin typeface="Calibri" pitchFamily="34" charset="0"/>
                <a:cs typeface="Calibri" pitchFamily="34" charset="0"/>
              </a:rPr>
              <a:t>Horizontal </a:t>
            </a:r>
            <a:r>
              <a:rPr lang="en-US" altLang="en-US" sz="1700" dirty="0">
                <a:solidFill>
                  <a:srgbClr val="000000"/>
                </a:solidFill>
                <a:latin typeface="Calibri" pitchFamily="34" charset="0"/>
                <a:cs typeface="Calibri" pitchFamily="34" charset="0"/>
              </a:rPr>
              <a:t>extent:  </a:t>
            </a:r>
            <a:r>
              <a:rPr lang="en-US" altLang="en-US" sz="1700" dirty="0" smtClean="0">
                <a:solidFill>
                  <a:srgbClr val="000000"/>
                </a:solidFill>
                <a:latin typeface="Calibri" pitchFamily="34" charset="0"/>
                <a:cs typeface="Calibri" pitchFamily="34" charset="0"/>
              </a:rPr>
              <a:t>uncertain</a:t>
            </a:r>
          </a:p>
        </p:txBody>
      </p:sp>
      <p:sp>
        <p:nvSpPr>
          <p:cNvPr id="25" name="Rectangle 7"/>
          <p:cNvSpPr>
            <a:spLocks noChangeArrowheads="1"/>
          </p:cNvSpPr>
          <p:nvPr/>
        </p:nvSpPr>
        <p:spPr bwMode="auto">
          <a:xfrm>
            <a:off x="152400" y="533400"/>
            <a:ext cx="9067800"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None/>
            </a:pPr>
            <a:r>
              <a:rPr lang="en-US" altLang="en-US" sz="1800" dirty="0">
                <a:latin typeface="Calibri" pitchFamily="34" charset="0"/>
                <a:cs typeface="Calibri" pitchFamily="34" charset="0"/>
              </a:rPr>
              <a:t>O</a:t>
            </a:r>
            <a:r>
              <a:rPr lang="en-US" altLang="en-US" sz="1800" dirty="0" smtClean="0">
                <a:latin typeface="Calibri" pitchFamily="34" charset="0"/>
                <a:cs typeface="Calibri" pitchFamily="34" charset="0"/>
              </a:rPr>
              <a:t>rganized by attributes presented in </a:t>
            </a:r>
            <a:r>
              <a:rPr lang="en-US" altLang="en-US" sz="1800" i="1" dirty="0" smtClean="0">
                <a:latin typeface="Calibri" pitchFamily="34" charset="0"/>
                <a:cs typeface="Calibri" pitchFamily="34" charset="0"/>
              </a:rPr>
              <a:t>Ecological Assessment Criteria for Restoring </a:t>
            </a:r>
            <a:r>
              <a:rPr lang="en-US" altLang="en-US" sz="1800" i="1" dirty="0" err="1" smtClean="0">
                <a:latin typeface="Calibri" pitchFamily="34" charset="0"/>
                <a:cs typeface="Calibri" pitchFamily="34" charset="0"/>
              </a:rPr>
              <a:t>Anadromous</a:t>
            </a:r>
            <a:r>
              <a:rPr lang="en-US" altLang="en-US" sz="1800" i="1" dirty="0" smtClean="0">
                <a:latin typeface="Calibri" pitchFamily="34" charset="0"/>
                <a:cs typeface="Calibri" pitchFamily="34" charset="0"/>
              </a:rPr>
              <a:t> </a:t>
            </a:r>
            <a:r>
              <a:rPr lang="en-US" altLang="en-US" sz="1800" i="1" dirty="0" err="1" smtClean="0">
                <a:latin typeface="Calibri" pitchFamily="34" charset="0"/>
                <a:cs typeface="Calibri" pitchFamily="34" charset="0"/>
              </a:rPr>
              <a:t>Salmonid</a:t>
            </a:r>
            <a:r>
              <a:rPr lang="en-US" altLang="en-US" sz="1800" i="1" dirty="0" smtClean="0">
                <a:latin typeface="Calibri" pitchFamily="34" charset="0"/>
                <a:cs typeface="Calibri" pitchFamily="34" charset="0"/>
              </a:rPr>
              <a:t> Habitat in Pacific Northwest Estuaries </a:t>
            </a:r>
            <a:r>
              <a:rPr lang="en-US" altLang="en-US" sz="1800" dirty="0" smtClean="0">
                <a:latin typeface="Calibri" pitchFamily="34" charset="0"/>
                <a:cs typeface="Calibri" pitchFamily="34" charset="0"/>
              </a:rPr>
              <a:t>(</a:t>
            </a:r>
            <a:r>
              <a:rPr lang="en-US" altLang="en-US" sz="1800" dirty="0" err="1" smtClean="0">
                <a:latin typeface="Calibri" pitchFamily="34" charset="0"/>
                <a:cs typeface="Calibri" pitchFamily="34" charset="0"/>
              </a:rPr>
              <a:t>Simenstad</a:t>
            </a:r>
            <a:r>
              <a:rPr lang="en-US" altLang="en-US" sz="1800" dirty="0" smtClean="0">
                <a:latin typeface="Calibri" pitchFamily="34" charset="0"/>
                <a:cs typeface="Calibri" pitchFamily="34" charset="0"/>
              </a:rPr>
              <a:t> and Cordell, 2000)</a:t>
            </a:r>
          </a:p>
          <a:p>
            <a:pPr eaLnBrk="1" hangingPunct="1">
              <a:spcBef>
                <a:spcPct val="0"/>
              </a:spcBef>
              <a:buNone/>
            </a:pPr>
            <a:endParaRPr lang="en-US" altLang="en-US" sz="500" dirty="0" smtClean="0">
              <a:latin typeface="Calibri" pitchFamily="34" charset="0"/>
              <a:cs typeface="Calibri" pitchFamily="34" charset="0"/>
            </a:endParaRPr>
          </a:p>
          <a:p>
            <a:pPr marL="548640" indent="-285750" eaLnBrk="1" hangingPunct="1">
              <a:spcBef>
                <a:spcPct val="0"/>
              </a:spcBef>
              <a:buFont typeface="Wingdings" panose="05000000000000000000" pitchFamily="2" charset="2"/>
              <a:buChar char="v"/>
            </a:pPr>
            <a:r>
              <a:rPr lang="en-US" altLang="en-US" sz="1800" b="1" dirty="0" smtClean="0">
                <a:latin typeface="Calibri" pitchFamily="34" charset="0"/>
                <a:cs typeface="Calibri" pitchFamily="34" charset="0"/>
              </a:rPr>
              <a:t>Opportunity/Access</a:t>
            </a:r>
            <a:r>
              <a:rPr lang="en-US" altLang="en-US" sz="1800" dirty="0" smtClean="0">
                <a:latin typeface="Calibri" pitchFamily="34" charset="0"/>
                <a:cs typeface="Calibri" pitchFamily="34" charset="0"/>
              </a:rPr>
              <a:t>:</a:t>
            </a:r>
          </a:p>
          <a:p>
            <a:pPr marL="1097280" lvl="1" eaLnBrk="1" hangingPunct="1">
              <a:spcBef>
                <a:spcPct val="0"/>
              </a:spcBef>
              <a:buFont typeface="Arial" panose="020B0604020202020204" pitchFamily="34" charset="0"/>
              <a:buChar char="•"/>
            </a:pPr>
            <a:r>
              <a:rPr lang="en-US" altLang="en-US" sz="1700" dirty="0">
                <a:latin typeface="Calibri" pitchFamily="34" charset="0"/>
                <a:cs typeface="Calibri" pitchFamily="34" charset="0"/>
              </a:rPr>
              <a:t>A</a:t>
            </a:r>
            <a:r>
              <a:rPr lang="en-US" altLang="en-US" sz="1700" dirty="0" smtClean="0">
                <a:latin typeface="Calibri" pitchFamily="34" charset="0"/>
                <a:cs typeface="Calibri" pitchFamily="34" charset="0"/>
              </a:rPr>
              <a:t>djacent to </a:t>
            </a:r>
            <a:r>
              <a:rPr lang="en-US" altLang="en-US" sz="1700" dirty="0" err="1" smtClean="0">
                <a:latin typeface="Calibri" pitchFamily="34" charset="0"/>
                <a:cs typeface="Calibri" pitchFamily="34" charset="0"/>
              </a:rPr>
              <a:t>mainstem</a:t>
            </a:r>
            <a:endParaRPr lang="en-US" altLang="en-US" sz="1700" dirty="0" smtClean="0">
              <a:latin typeface="Calibri" pitchFamily="34" charset="0"/>
              <a:cs typeface="Calibri" pitchFamily="34" charset="0"/>
            </a:endParaRPr>
          </a:p>
          <a:p>
            <a:pPr marL="1097280" lvl="1" eaLnBrk="1" hangingPunct="1">
              <a:spcBef>
                <a:spcPct val="0"/>
              </a:spcBef>
              <a:buFont typeface="Arial" panose="020B0604020202020204" pitchFamily="34" charset="0"/>
              <a:buChar char="•"/>
            </a:pPr>
            <a:r>
              <a:rPr lang="en-US" altLang="en-US" sz="1700" dirty="0" smtClean="0">
                <a:latin typeface="Calibri" pitchFamily="34" charset="0"/>
                <a:cs typeface="Calibri" pitchFamily="34" charset="0"/>
              </a:rPr>
              <a:t>Detection:  - Plume must </a:t>
            </a:r>
            <a:r>
              <a:rPr lang="en-US" altLang="en-US" sz="1700" dirty="0">
                <a:latin typeface="Calibri" pitchFamily="34" charset="0"/>
                <a:cs typeface="Calibri" pitchFamily="34" charset="0"/>
              </a:rPr>
              <a:t>extend into </a:t>
            </a:r>
            <a:r>
              <a:rPr lang="en-US" altLang="en-US" sz="1700" dirty="0" smtClean="0">
                <a:latin typeface="Calibri" pitchFamily="34" charset="0"/>
                <a:cs typeface="Calibri" pitchFamily="34" charset="0"/>
              </a:rPr>
              <a:t>the migratory corridor</a:t>
            </a:r>
            <a:endParaRPr lang="en-US" altLang="en-US" sz="1700" dirty="0">
              <a:latin typeface="Calibri" pitchFamily="34" charset="0"/>
              <a:cs typeface="Calibri" pitchFamily="34" charset="0"/>
            </a:endParaRPr>
          </a:p>
          <a:p>
            <a:pPr marL="811530" lvl="1" indent="0" eaLnBrk="1" hangingPunct="1">
              <a:spcBef>
                <a:spcPct val="0"/>
              </a:spcBef>
              <a:buNone/>
            </a:pPr>
            <a:r>
              <a:rPr lang="en-US" altLang="en-US" sz="1700" dirty="0" smtClean="0">
                <a:latin typeface="Calibri" pitchFamily="34" charset="0"/>
                <a:cs typeface="Calibri" pitchFamily="34" charset="0"/>
              </a:rPr>
              <a:t>		      - Temperature differential </a:t>
            </a:r>
            <a:r>
              <a:rPr lang="en-US" altLang="en-US" sz="1700" dirty="0">
                <a:latin typeface="Calibri" pitchFamily="34" charset="0"/>
                <a:cs typeface="Calibri" pitchFamily="34" charset="0"/>
              </a:rPr>
              <a:t>(2 ˚C </a:t>
            </a:r>
            <a:r>
              <a:rPr lang="en-US" altLang="en-US" sz="1700" dirty="0" smtClean="0">
                <a:latin typeface="Calibri" pitchFamily="34" charset="0"/>
                <a:cs typeface="Calibri" pitchFamily="34" charset="0"/>
              </a:rPr>
              <a:t>differential from mainstem (EPA, ODEQ); </a:t>
            </a:r>
          </a:p>
          <a:p>
            <a:pPr marL="811530" lvl="1" indent="0" eaLnBrk="1" hangingPunct="1">
              <a:spcBef>
                <a:spcPct val="0"/>
              </a:spcBef>
              <a:buNone/>
            </a:pPr>
            <a:r>
              <a:rPr lang="en-US" altLang="en-US" sz="1700" dirty="0">
                <a:latin typeface="Calibri" pitchFamily="34" charset="0"/>
                <a:cs typeface="Calibri" pitchFamily="34" charset="0"/>
              </a:rPr>
              <a:t>	</a:t>
            </a:r>
            <a:r>
              <a:rPr lang="en-US" altLang="en-US" sz="1700" dirty="0" smtClean="0">
                <a:latin typeface="Calibri" pitchFamily="34" charset="0"/>
                <a:cs typeface="Calibri" pitchFamily="34" charset="0"/>
              </a:rPr>
              <a:t>			2-7</a:t>
            </a:r>
            <a:r>
              <a:rPr lang="en-US" altLang="en-US" sz="1700" dirty="0">
                <a:latin typeface="Calibri" pitchFamily="34" charset="0"/>
                <a:cs typeface="Calibri" pitchFamily="34" charset="0"/>
              </a:rPr>
              <a:t>˚C </a:t>
            </a:r>
            <a:r>
              <a:rPr lang="en-US" altLang="en-US" sz="1700" dirty="0" smtClean="0">
                <a:latin typeface="Calibri" pitchFamily="34" charset="0"/>
                <a:cs typeface="Calibri" pitchFamily="34" charset="0"/>
              </a:rPr>
              <a:t>cued adults above Bonneville) (Keefer </a:t>
            </a:r>
            <a:r>
              <a:rPr lang="en-US" altLang="en-US" sz="1700" dirty="0">
                <a:latin typeface="Calibri" pitchFamily="34" charset="0"/>
                <a:cs typeface="Calibri" pitchFamily="34" charset="0"/>
              </a:rPr>
              <a:t>et al. </a:t>
            </a:r>
            <a:r>
              <a:rPr lang="en-US" altLang="en-US" sz="1700" dirty="0" smtClean="0">
                <a:latin typeface="Calibri" pitchFamily="34" charset="0"/>
                <a:cs typeface="Calibri" pitchFamily="34" charset="0"/>
              </a:rPr>
              <a:t>2011)       </a:t>
            </a:r>
            <a:endParaRPr lang="en-US" altLang="en-US" sz="1700" dirty="0">
              <a:latin typeface="Calibri" pitchFamily="34" charset="0"/>
              <a:cs typeface="Calibri" pitchFamily="34" charset="0"/>
            </a:endParaRPr>
          </a:p>
        </p:txBody>
      </p:sp>
      <p:sp>
        <p:nvSpPr>
          <p:cNvPr id="19460" name="Text Box 37"/>
          <p:cNvSpPr txBox="1">
            <a:spLocks noChangeArrowheads="1"/>
          </p:cNvSpPr>
          <p:nvPr/>
        </p:nvSpPr>
        <p:spPr bwMode="auto">
          <a:xfrm>
            <a:off x="76200" y="76200"/>
            <a:ext cx="85297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600" b="1" dirty="0" smtClean="0">
                <a:solidFill>
                  <a:srgbClr val="002060"/>
                </a:solidFill>
                <a:latin typeface="Bodoni MT" panose="02070603080606020203" pitchFamily="18" charset="0"/>
              </a:rPr>
              <a:t>Question 1:  What are the characteristics of thermal refuges?</a:t>
            </a:r>
            <a:endParaRPr lang="en-US" altLang="en-US" sz="2600" b="1" dirty="0">
              <a:solidFill>
                <a:srgbClr val="002060"/>
              </a:solidFill>
              <a:latin typeface="Bodoni MT" panose="02070603080606020203" pitchFamily="18" charset="0"/>
            </a:endParaRPr>
          </a:p>
        </p:txBody>
      </p:sp>
      <p:sp>
        <p:nvSpPr>
          <p:cNvPr id="5" name="TextBox 4"/>
          <p:cNvSpPr txBox="1"/>
          <p:nvPr/>
        </p:nvSpPr>
        <p:spPr>
          <a:xfrm>
            <a:off x="76200" y="4195227"/>
            <a:ext cx="5094664" cy="1138773"/>
          </a:xfrm>
          <a:prstGeom prst="rect">
            <a:avLst/>
          </a:prstGeom>
          <a:solidFill>
            <a:schemeClr val="bg1"/>
          </a:solidFill>
          <a:ln w="38100">
            <a:solidFill>
              <a:schemeClr val="tx1"/>
            </a:solidFill>
          </a:ln>
        </p:spPr>
        <p:txBody>
          <a:bodyPr wrap="none" rtlCol="0">
            <a:spAutoFit/>
          </a:bodyPr>
          <a:lstStyle/>
          <a:p>
            <a:r>
              <a:rPr lang="en-US" sz="1700" b="1" dirty="0" smtClean="0"/>
              <a:t>Our Criteria: &gt;- 2°C temperature difference </a:t>
            </a:r>
          </a:p>
          <a:p>
            <a:r>
              <a:rPr lang="en-US" sz="1700" b="1" dirty="0" smtClean="0"/>
              <a:t>                       - 19°C max. tributary temperature</a:t>
            </a:r>
          </a:p>
          <a:p>
            <a:r>
              <a:rPr lang="en-US" sz="1700" b="1" dirty="0"/>
              <a:t> </a:t>
            </a:r>
            <a:r>
              <a:rPr lang="en-US" sz="1700" b="1" dirty="0" smtClean="0"/>
              <a:t>                      - &gt;0.5m depth</a:t>
            </a:r>
          </a:p>
          <a:p>
            <a:r>
              <a:rPr lang="en-US" sz="1700" b="1" dirty="0"/>
              <a:t>	 </a:t>
            </a:r>
            <a:r>
              <a:rPr lang="en-US" sz="1700" b="1" dirty="0" smtClean="0"/>
              <a:t>       - max. spatial extent practical </a:t>
            </a:r>
            <a:endParaRPr lang="en-US" sz="1700"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933" y="3640929"/>
            <a:ext cx="3860067" cy="3217071"/>
          </a:xfrm>
          <a:prstGeom prst="rect">
            <a:avLst/>
          </a:prstGeom>
        </p:spPr>
      </p:pic>
      <p:sp>
        <p:nvSpPr>
          <p:cNvPr id="2" name="Right Arrow 1"/>
          <p:cNvSpPr/>
          <p:nvPr/>
        </p:nvSpPr>
        <p:spPr>
          <a:xfrm>
            <a:off x="838200" y="4632960"/>
            <a:ext cx="6096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644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1000" y="612100"/>
            <a:ext cx="8305800" cy="2185214"/>
          </a:xfrm>
          <a:prstGeom prst="rect">
            <a:avLst/>
          </a:prstGeom>
          <a:noFill/>
        </p:spPr>
        <p:txBody>
          <a:bodyPr wrap="square" lIns="18288" rIns="18288" rtlCol="0">
            <a:spAutoFit/>
          </a:bodyPr>
          <a:lstStyle/>
          <a:p>
            <a:r>
              <a:rPr lang="en-US" b="1" dirty="0" smtClean="0">
                <a:latin typeface="Calibri" panose="020F0502020204030204" pitchFamily="34" charset="0"/>
                <a:cs typeface="Calibri" panose="020F0502020204030204" pitchFamily="34" charset="0"/>
              </a:rPr>
              <a:t>The likelihood of a plume to form at a tributary confluence is influenced by:</a:t>
            </a:r>
          </a:p>
          <a:p>
            <a:pPr marL="731520" indent="-342900">
              <a:spcBef>
                <a:spcPts val="300"/>
              </a:spcBef>
              <a:spcAft>
                <a:spcPts val="0"/>
              </a:spcAft>
              <a:buFont typeface="+mj-lt"/>
              <a:buAutoNum type="arabicPeriod"/>
            </a:pPr>
            <a:r>
              <a:rPr lang="en-US" b="1" dirty="0" smtClean="0">
                <a:latin typeface="Calibri" panose="020F0502020204030204" pitchFamily="34" charset="0"/>
                <a:cs typeface="Calibri" panose="020F0502020204030204" pitchFamily="34" charset="0"/>
              </a:rPr>
              <a:t>Discharge</a:t>
            </a:r>
            <a:r>
              <a:rPr lang="en-US" dirty="0" smtClean="0">
                <a:latin typeface="Calibri" panose="020F0502020204030204" pitchFamily="34" charset="0"/>
                <a:cs typeface="Calibri" panose="020F0502020204030204" pitchFamily="34" charset="0"/>
              </a:rPr>
              <a:t> (tributary and mainstem lower Columbia)</a:t>
            </a:r>
          </a:p>
          <a:p>
            <a:pPr marL="1005840" lvl="1" indent="-342900">
              <a:spcBef>
                <a:spcPts val="300"/>
              </a:spcBef>
              <a:spcAft>
                <a:spcPts val="0"/>
              </a:spcAft>
              <a:buFont typeface="Arial" panose="020B0604020202020204" pitchFamily="34" charset="0"/>
              <a:buChar char="•"/>
            </a:pPr>
            <a:r>
              <a:rPr lang="en-US" dirty="0" smtClean="0">
                <a:latin typeface="Calibri" panose="020F0502020204030204" pitchFamily="34" charset="0"/>
                <a:cs typeface="Calibri" panose="020F0502020204030204" pitchFamily="34" charset="0"/>
              </a:rPr>
              <a:t>Columbia River = 100,000 – 150,000 </a:t>
            </a:r>
            <a:r>
              <a:rPr lang="en-US" dirty="0" err="1" smtClean="0">
                <a:latin typeface="Calibri" panose="020F0502020204030204" pitchFamily="34" charset="0"/>
                <a:cs typeface="Calibri" panose="020F0502020204030204" pitchFamily="34" charset="0"/>
              </a:rPr>
              <a:t>cfs</a:t>
            </a:r>
            <a:endParaRPr lang="en-US" dirty="0">
              <a:latin typeface="Calibri" panose="020F0502020204030204" pitchFamily="34" charset="0"/>
              <a:cs typeface="Calibri" panose="020F0502020204030204" pitchFamily="34" charset="0"/>
            </a:endParaRPr>
          </a:p>
          <a:p>
            <a:pPr marL="1005840" lvl="1" indent="-342900">
              <a:spcBef>
                <a:spcPts val="0"/>
              </a:spcBef>
              <a:spcAft>
                <a:spcPts val="0"/>
              </a:spcAft>
              <a:buFont typeface="Arial" panose="020B0604020202020204" pitchFamily="34" charset="0"/>
              <a:buChar char="•"/>
            </a:pPr>
            <a:r>
              <a:rPr lang="en-US" dirty="0" smtClean="0">
                <a:latin typeface="Calibri" panose="020F0502020204030204" pitchFamily="34" charset="0"/>
                <a:cs typeface="Calibri" panose="020F0502020204030204" pitchFamily="34" charset="0"/>
              </a:rPr>
              <a:t>Gorge tributaries = 1 – 50 </a:t>
            </a:r>
            <a:r>
              <a:rPr lang="en-US" dirty="0" err="1" smtClean="0">
                <a:latin typeface="Calibri" panose="020F0502020204030204" pitchFamily="34" charset="0"/>
                <a:cs typeface="Calibri" panose="020F0502020204030204" pitchFamily="34" charset="0"/>
              </a:rPr>
              <a:t>cfs</a:t>
            </a:r>
            <a:endParaRPr lang="en-US" dirty="0" smtClean="0">
              <a:latin typeface="Calibri" panose="020F0502020204030204" pitchFamily="34" charset="0"/>
              <a:cs typeface="Calibri" panose="020F0502020204030204" pitchFamily="34" charset="0"/>
            </a:endParaRPr>
          </a:p>
          <a:p>
            <a:pPr marL="731520" indent="-342900">
              <a:spcBef>
                <a:spcPts val="300"/>
              </a:spcBef>
              <a:spcAft>
                <a:spcPts val="0"/>
              </a:spcAft>
              <a:buFont typeface="+mj-lt"/>
              <a:buAutoNum type="arabicPeriod"/>
            </a:pPr>
            <a:r>
              <a:rPr lang="en-US" b="1" dirty="0" smtClean="0">
                <a:latin typeface="Calibri" panose="020F0502020204030204" pitchFamily="34" charset="0"/>
                <a:cs typeface="Calibri" panose="020F0502020204030204" pitchFamily="34" charset="0"/>
              </a:rPr>
              <a:t>Water temperature </a:t>
            </a:r>
            <a:r>
              <a:rPr lang="en-US" dirty="0" smtClean="0">
                <a:latin typeface="Calibri" panose="020F0502020204030204" pitchFamily="34" charset="0"/>
                <a:cs typeface="Calibri" panose="020F0502020204030204" pitchFamily="34" charset="0"/>
              </a:rPr>
              <a:t>(tributary and </a:t>
            </a:r>
            <a:r>
              <a:rPr lang="en-US" dirty="0" err="1" smtClean="0">
                <a:latin typeface="Calibri" panose="020F0502020204030204" pitchFamily="34" charset="0"/>
                <a:cs typeface="Calibri" panose="020F0502020204030204" pitchFamily="34" charset="0"/>
              </a:rPr>
              <a:t>mainstem</a:t>
            </a:r>
            <a:r>
              <a:rPr lang="en-US" dirty="0" smtClean="0">
                <a:latin typeface="Calibri" panose="020F0502020204030204" pitchFamily="34" charset="0"/>
                <a:cs typeface="Calibri" panose="020F0502020204030204" pitchFamily="34" charset="0"/>
              </a:rPr>
              <a:t> Columbia R.)</a:t>
            </a:r>
          </a:p>
          <a:p>
            <a:pPr marL="1005840" lvl="1" indent="-342900">
              <a:spcBef>
                <a:spcPts val="300"/>
              </a:spcBef>
              <a:spcAft>
                <a:spcPts val="0"/>
              </a:spcAft>
              <a:buFont typeface="Arial" panose="020B0604020202020204" pitchFamily="34" charset="0"/>
              <a:buChar char="•"/>
            </a:pPr>
            <a:r>
              <a:rPr lang="en-US" dirty="0" smtClean="0">
                <a:latin typeface="Calibri" panose="020F0502020204030204" pitchFamily="34" charset="0"/>
                <a:cs typeface="Calibri" panose="020F0502020204030204" pitchFamily="34" charset="0"/>
              </a:rPr>
              <a:t>Temperature differential b/t Columbia River and tributaries varies from 2 to 11</a:t>
            </a:r>
            <a:r>
              <a:rPr lang="en-US" dirty="0" smtClean="0">
                <a:latin typeface="Arial"/>
                <a:cs typeface="Arial"/>
              </a:rPr>
              <a:t>˚</a:t>
            </a:r>
            <a:r>
              <a:rPr lang="en-US" dirty="0" smtClean="0">
                <a:latin typeface="Calibri" panose="020F0502020204030204" pitchFamily="34" charset="0"/>
                <a:cs typeface="Calibri" panose="020F0502020204030204" pitchFamily="34" charset="0"/>
              </a:rPr>
              <a:t>C</a:t>
            </a:r>
          </a:p>
        </p:txBody>
      </p:sp>
      <p:sp>
        <p:nvSpPr>
          <p:cNvPr id="4" name="Text Box 37"/>
          <p:cNvSpPr txBox="1">
            <a:spLocks noChangeArrowheads="1"/>
          </p:cNvSpPr>
          <p:nvPr/>
        </p:nvSpPr>
        <p:spPr bwMode="auto">
          <a:xfrm>
            <a:off x="0" y="141288"/>
            <a:ext cx="92585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600" b="1" dirty="0" smtClean="0">
                <a:solidFill>
                  <a:srgbClr val="002060"/>
                </a:solidFill>
                <a:latin typeface="Bodoni MT" panose="02070603080606020203" pitchFamily="18" charset="0"/>
              </a:rPr>
              <a:t>Question 2:  What factors influence formation of thermal refuges?</a:t>
            </a:r>
            <a:endParaRPr lang="en-US" altLang="en-US" sz="2600" b="1" dirty="0">
              <a:solidFill>
                <a:srgbClr val="002060"/>
              </a:solidFill>
              <a:latin typeface="Bodoni MT" panose="02070603080606020203" pitchFamily="18" charset="0"/>
            </a:endParaRPr>
          </a:p>
        </p:txBody>
      </p:sp>
      <p:pic>
        <p:nvPicPr>
          <p:cNvPr id="6" name="Picture 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120926"/>
            <a:ext cx="4096053"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921" y="3120926"/>
            <a:ext cx="4104504"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85800" y="6214646"/>
            <a:ext cx="3232150" cy="338554"/>
          </a:xfrm>
          <a:prstGeom prst="rect">
            <a:avLst/>
          </a:prstGeom>
          <a:noFill/>
        </p:spPr>
        <p:txBody>
          <a:bodyPr wrap="square" lIns="18288" rIns="18288" rtlCol="0">
            <a:spAutoFit/>
          </a:bodyPr>
          <a:lstStyle/>
          <a:p>
            <a:pPr algn="ctr"/>
            <a:r>
              <a:rPr lang="en-US" sz="1600" b="1" dirty="0" smtClean="0"/>
              <a:t>Q</a:t>
            </a:r>
            <a:r>
              <a:rPr lang="en-US" sz="1600" b="1" baseline="-25000" dirty="0" smtClean="0"/>
              <a:t>TRIB</a:t>
            </a:r>
            <a:r>
              <a:rPr lang="en-US" sz="1600" b="1" dirty="0" smtClean="0"/>
              <a:t> = 10 </a:t>
            </a:r>
            <a:r>
              <a:rPr lang="en-US" sz="1600" b="1" dirty="0" err="1" smtClean="0"/>
              <a:t>cfs</a:t>
            </a:r>
            <a:endParaRPr lang="en-US" sz="1600" b="1" dirty="0"/>
          </a:p>
        </p:txBody>
      </p:sp>
      <p:sp>
        <p:nvSpPr>
          <p:cNvPr id="10" name="TextBox 9"/>
          <p:cNvSpPr txBox="1"/>
          <p:nvPr/>
        </p:nvSpPr>
        <p:spPr>
          <a:xfrm>
            <a:off x="5013348" y="6214646"/>
            <a:ext cx="3232150" cy="338554"/>
          </a:xfrm>
          <a:prstGeom prst="rect">
            <a:avLst/>
          </a:prstGeom>
          <a:noFill/>
        </p:spPr>
        <p:txBody>
          <a:bodyPr wrap="square" lIns="18288" rIns="18288" rtlCol="0">
            <a:spAutoFit/>
          </a:bodyPr>
          <a:lstStyle/>
          <a:p>
            <a:pPr algn="ctr"/>
            <a:r>
              <a:rPr lang="en-US" sz="1600" b="1" dirty="0" smtClean="0"/>
              <a:t>Q</a:t>
            </a:r>
            <a:r>
              <a:rPr lang="en-US" sz="1600" b="1" baseline="-25000" dirty="0" smtClean="0"/>
              <a:t>TRIB</a:t>
            </a:r>
            <a:r>
              <a:rPr lang="en-US" sz="1600" b="1" dirty="0" smtClean="0"/>
              <a:t> = 50 </a:t>
            </a:r>
            <a:r>
              <a:rPr lang="en-US" sz="1600" b="1" dirty="0" err="1" smtClean="0"/>
              <a:t>cfs</a:t>
            </a:r>
            <a:endParaRPr lang="en-US" sz="1600" b="1" dirty="0"/>
          </a:p>
        </p:txBody>
      </p:sp>
    </p:spTree>
    <p:extLst>
      <p:ext uri="{BB962C8B-B14F-4D97-AF65-F5344CB8AC3E}">
        <p14:creationId xmlns:p14="http://schemas.microsoft.com/office/powerpoint/2010/main" val="186211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1000" y="612100"/>
            <a:ext cx="8305800" cy="2539157"/>
          </a:xfrm>
          <a:prstGeom prst="rect">
            <a:avLst/>
          </a:prstGeom>
          <a:noFill/>
        </p:spPr>
        <p:txBody>
          <a:bodyPr wrap="square" lIns="18288" rIns="18288" rtlCol="0">
            <a:spAutoFit/>
          </a:bodyPr>
          <a:lstStyle/>
          <a:p>
            <a:r>
              <a:rPr lang="en-US" b="1" dirty="0" smtClean="0">
                <a:latin typeface="Calibri" panose="020F0502020204030204" pitchFamily="34" charset="0"/>
                <a:cs typeface="Calibri" panose="020F0502020204030204" pitchFamily="34" charset="0"/>
              </a:rPr>
              <a:t>The likelihood of a plume to form at a tributary confluence is influenced by:</a:t>
            </a:r>
          </a:p>
          <a:p>
            <a:pPr marL="731520" indent="-342900">
              <a:spcBef>
                <a:spcPts val="300"/>
              </a:spcBef>
              <a:spcAft>
                <a:spcPts val="0"/>
              </a:spcAft>
              <a:buFont typeface="+mj-lt"/>
              <a:buAutoNum type="arabicPeriod"/>
            </a:pPr>
            <a:r>
              <a:rPr lang="en-US" b="1" dirty="0" smtClean="0">
                <a:latin typeface="Calibri" panose="020F0502020204030204" pitchFamily="34" charset="0"/>
                <a:cs typeface="Calibri" panose="020F0502020204030204" pitchFamily="34" charset="0"/>
              </a:rPr>
              <a:t>Discharge</a:t>
            </a:r>
            <a:r>
              <a:rPr lang="en-US" dirty="0" smtClean="0">
                <a:latin typeface="Calibri" panose="020F0502020204030204" pitchFamily="34" charset="0"/>
                <a:cs typeface="Calibri" panose="020F0502020204030204" pitchFamily="34" charset="0"/>
              </a:rPr>
              <a:t> (tributary and </a:t>
            </a:r>
            <a:r>
              <a:rPr lang="en-US" dirty="0" err="1" smtClean="0">
                <a:latin typeface="Calibri" panose="020F0502020204030204" pitchFamily="34" charset="0"/>
                <a:cs typeface="Calibri" panose="020F0502020204030204" pitchFamily="34" charset="0"/>
              </a:rPr>
              <a:t>mainstem</a:t>
            </a:r>
            <a:r>
              <a:rPr lang="en-US" dirty="0" smtClean="0">
                <a:latin typeface="Calibri" panose="020F0502020204030204" pitchFamily="34" charset="0"/>
                <a:cs typeface="Calibri" panose="020F0502020204030204" pitchFamily="34" charset="0"/>
              </a:rPr>
              <a:t> Columbia R.)</a:t>
            </a:r>
          </a:p>
          <a:p>
            <a:pPr marL="1005840" lvl="1" indent="-342900">
              <a:spcBef>
                <a:spcPts val="300"/>
              </a:spcBef>
              <a:spcAft>
                <a:spcPts val="0"/>
              </a:spcAft>
              <a:buFont typeface="Arial" panose="020B0604020202020204" pitchFamily="34" charset="0"/>
              <a:buChar char="•"/>
            </a:pPr>
            <a:r>
              <a:rPr lang="en-US" dirty="0" smtClean="0">
                <a:latin typeface="Calibri" panose="020F0502020204030204" pitchFamily="34" charset="0"/>
                <a:cs typeface="Calibri" panose="020F0502020204030204" pitchFamily="34" charset="0"/>
              </a:rPr>
              <a:t>Columbia River = 100,000 – 150,000 </a:t>
            </a:r>
            <a:r>
              <a:rPr lang="en-US" dirty="0" err="1" smtClean="0">
                <a:latin typeface="Calibri" panose="020F0502020204030204" pitchFamily="34" charset="0"/>
                <a:cs typeface="Calibri" panose="020F0502020204030204" pitchFamily="34" charset="0"/>
              </a:rPr>
              <a:t>cfs</a:t>
            </a:r>
            <a:endParaRPr lang="en-US" dirty="0">
              <a:latin typeface="Calibri" panose="020F0502020204030204" pitchFamily="34" charset="0"/>
              <a:cs typeface="Calibri" panose="020F0502020204030204" pitchFamily="34" charset="0"/>
            </a:endParaRPr>
          </a:p>
          <a:p>
            <a:pPr marL="1005840" lvl="1" indent="-342900">
              <a:spcBef>
                <a:spcPts val="0"/>
              </a:spcBef>
              <a:spcAft>
                <a:spcPts val="0"/>
              </a:spcAft>
              <a:buFont typeface="Arial" panose="020B0604020202020204" pitchFamily="34" charset="0"/>
              <a:buChar char="•"/>
            </a:pPr>
            <a:r>
              <a:rPr lang="en-US" dirty="0" smtClean="0">
                <a:latin typeface="Calibri" panose="020F0502020204030204" pitchFamily="34" charset="0"/>
                <a:cs typeface="Calibri" panose="020F0502020204030204" pitchFamily="34" charset="0"/>
              </a:rPr>
              <a:t>Gorge tributary = 1 – 50 </a:t>
            </a:r>
            <a:r>
              <a:rPr lang="en-US" dirty="0" err="1" smtClean="0">
                <a:latin typeface="Calibri" panose="020F0502020204030204" pitchFamily="34" charset="0"/>
                <a:cs typeface="Calibri" panose="020F0502020204030204" pitchFamily="34" charset="0"/>
              </a:rPr>
              <a:t>cfs</a:t>
            </a:r>
            <a:endParaRPr lang="en-US" dirty="0" smtClean="0">
              <a:latin typeface="Calibri" panose="020F0502020204030204" pitchFamily="34" charset="0"/>
              <a:cs typeface="Calibri" panose="020F0502020204030204" pitchFamily="34" charset="0"/>
            </a:endParaRPr>
          </a:p>
          <a:p>
            <a:pPr marL="731520" indent="-342900">
              <a:spcBef>
                <a:spcPts val="300"/>
              </a:spcBef>
              <a:spcAft>
                <a:spcPts val="0"/>
              </a:spcAft>
              <a:buFont typeface="+mj-lt"/>
              <a:buAutoNum type="arabicPeriod"/>
            </a:pPr>
            <a:r>
              <a:rPr lang="en-US" b="1" dirty="0" smtClean="0">
                <a:latin typeface="Calibri" panose="020F0502020204030204" pitchFamily="34" charset="0"/>
                <a:cs typeface="Calibri" panose="020F0502020204030204" pitchFamily="34" charset="0"/>
              </a:rPr>
              <a:t>Water temperature </a:t>
            </a:r>
            <a:r>
              <a:rPr lang="en-US" dirty="0" smtClean="0">
                <a:latin typeface="Calibri" panose="020F0502020204030204" pitchFamily="34" charset="0"/>
                <a:cs typeface="Calibri" panose="020F0502020204030204" pitchFamily="34" charset="0"/>
              </a:rPr>
              <a:t>(tributary and </a:t>
            </a:r>
            <a:r>
              <a:rPr lang="en-US" dirty="0" err="1" smtClean="0">
                <a:latin typeface="Calibri" panose="020F0502020204030204" pitchFamily="34" charset="0"/>
                <a:cs typeface="Calibri" panose="020F0502020204030204" pitchFamily="34" charset="0"/>
              </a:rPr>
              <a:t>mainstem</a:t>
            </a:r>
            <a:r>
              <a:rPr lang="en-US" dirty="0" smtClean="0">
                <a:latin typeface="Calibri" panose="020F0502020204030204" pitchFamily="34" charset="0"/>
                <a:cs typeface="Calibri" panose="020F0502020204030204" pitchFamily="34" charset="0"/>
              </a:rPr>
              <a:t> Columbia R.)</a:t>
            </a:r>
          </a:p>
          <a:p>
            <a:pPr marL="1005840" lvl="1" indent="-342900">
              <a:spcBef>
                <a:spcPts val="300"/>
              </a:spcBef>
              <a:spcAft>
                <a:spcPts val="0"/>
              </a:spcAft>
              <a:buFont typeface="Arial" panose="020B0604020202020204" pitchFamily="34" charset="0"/>
              <a:buChar char="•"/>
            </a:pPr>
            <a:r>
              <a:rPr lang="en-US" dirty="0">
                <a:latin typeface="Calibri" panose="020F0502020204030204" pitchFamily="34" charset="0"/>
                <a:cs typeface="Calibri" panose="020F0502020204030204" pitchFamily="34" charset="0"/>
              </a:rPr>
              <a:t>Temp. differential b/t Columbia River and tributary varies from 2 to 11 </a:t>
            </a:r>
            <a:r>
              <a:rPr lang="en-US" dirty="0" smtClean="0">
                <a:latin typeface="Arial"/>
                <a:cs typeface="Arial"/>
              </a:rPr>
              <a:t>˚</a:t>
            </a:r>
            <a:r>
              <a:rPr lang="en-US" dirty="0" smtClean="0">
                <a:latin typeface="Calibri" panose="020F0502020204030204" pitchFamily="34" charset="0"/>
                <a:cs typeface="Calibri" panose="020F0502020204030204" pitchFamily="34" charset="0"/>
              </a:rPr>
              <a:t>C</a:t>
            </a:r>
          </a:p>
          <a:p>
            <a:pPr marL="731520" indent="-342900">
              <a:spcBef>
                <a:spcPts val="300"/>
              </a:spcBef>
              <a:spcAft>
                <a:spcPts val="0"/>
              </a:spcAft>
              <a:buFont typeface="+mj-lt"/>
              <a:buAutoNum type="arabicPeriod"/>
            </a:pPr>
            <a:r>
              <a:rPr lang="en-US" b="1" dirty="0" smtClean="0">
                <a:latin typeface="Calibri" panose="020F0502020204030204" pitchFamily="34" charset="0"/>
                <a:cs typeface="Calibri" panose="020F0502020204030204" pitchFamily="34" charset="0"/>
              </a:rPr>
              <a:t>Bathymetric profile</a:t>
            </a:r>
            <a:r>
              <a:rPr lang="en-US" dirty="0" smtClean="0">
                <a:latin typeface="Calibri" panose="020F0502020204030204" pitchFamily="34" charset="0"/>
                <a:cs typeface="Calibri" panose="020F0502020204030204" pitchFamily="34" charset="0"/>
              </a:rPr>
              <a:t> (eddy formation)</a:t>
            </a:r>
          </a:p>
          <a:p>
            <a:pPr marL="731520" indent="-342900">
              <a:spcBef>
                <a:spcPts val="300"/>
              </a:spcBef>
              <a:spcAft>
                <a:spcPts val="0"/>
              </a:spcAft>
              <a:buFont typeface="+mj-lt"/>
              <a:buAutoNum type="arabicPeriod"/>
            </a:pPr>
            <a:r>
              <a:rPr lang="en-US" b="1" dirty="0" smtClean="0">
                <a:latin typeface="Calibri" panose="020F0502020204030204" pitchFamily="34" charset="0"/>
                <a:cs typeface="Calibri" panose="020F0502020204030204" pitchFamily="34" charset="0"/>
              </a:rPr>
              <a:t>Atmospheric effects</a:t>
            </a:r>
            <a:r>
              <a:rPr lang="en-US" dirty="0" smtClean="0">
                <a:latin typeface="Calibri" panose="020F0502020204030204" pitchFamily="34" charset="0"/>
                <a:cs typeface="Calibri" panose="020F0502020204030204" pitchFamily="34" charset="0"/>
              </a:rPr>
              <a:t> (solar radiation, wind)</a:t>
            </a:r>
          </a:p>
        </p:txBody>
      </p:sp>
      <p:sp>
        <p:nvSpPr>
          <p:cNvPr id="4" name="Text Box 37"/>
          <p:cNvSpPr txBox="1">
            <a:spLocks noChangeArrowheads="1"/>
          </p:cNvSpPr>
          <p:nvPr/>
        </p:nvSpPr>
        <p:spPr bwMode="auto">
          <a:xfrm>
            <a:off x="0" y="141288"/>
            <a:ext cx="92585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600" b="1" dirty="0" smtClean="0">
                <a:solidFill>
                  <a:srgbClr val="002060"/>
                </a:solidFill>
                <a:latin typeface="Bodoni MT" panose="02070603080606020203" pitchFamily="18" charset="0"/>
              </a:rPr>
              <a:t>Question 2:  What factors influence formation of thermal refuges?</a:t>
            </a:r>
            <a:endParaRPr lang="en-US" altLang="en-US" sz="2600" b="1" dirty="0">
              <a:solidFill>
                <a:srgbClr val="002060"/>
              </a:solidFill>
              <a:latin typeface="Bodoni MT" panose="02070603080606020203" pitchFamily="18" charset="0"/>
            </a:endParaRPr>
          </a:p>
        </p:txBody>
      </p:sp>
      <p:pic>
        <p:nvPicPr>
          <p:cNvPr id="11" name="sm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3107637"/>
            <a:ext cx="6324600" cy="3762917"/>
          </a:xfrm>
          <a:prstGeom prst="rect">
            <a:avLst/>
          </a:prstGeom>
        </p:spPr>
      </p:pic>
    </p:spTree>
    <p:extLst>
      <p:ext uri="{BB962C8B-B14F-4D97-AF65-F5344CB8AC3E}">
        <p14:creationId xmlns:p14="http://schemas.microsoft.com/office/powerpoint/2010/main" val="2184858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228600" y="152400"/>
            <a:ext cx="8444706" cy="475488"/>
          </a:xfrm>
        </p:spPr>
        <p:txBody>
          <a:bodyPr>
            <a:noAutofit/>
          </a:bodyPr>
          <a:lstStyle/>
          <a:p>
            <a:r>
              <a:rPr lang="en-US" sz="2600" b="1" dirty="0" smtClean="0">
                <a:solidFill>
                  <a:srgbClr val="002060"/>
                </a:solidFill>
                <a:latin typeface="Bodoni MT" panose="02070603080606020203" pitchFamily="18" charset="0"/>
                <a:cs typeface="Arial" panose="020B0604020202020204" pitchFamily="34" charset="0"/>
              </a:rPr>
              <a:t>Assessment Results -  </a:t>
            </a:r>
            <a:r>
              <a:rPr lang="en-US" sz="2600" b="1" dirty="0">
                <a:solidFill>
                  <a:srgbClr val="002060"/>
                </a:solidFill>
                <a:latin typeface="Bodoni MT" panose="02070603080606020203" pitchFamily="18" charset="0"/>
                <a:cs typeface="Arial" panose="020B0604020202020204" pitchFamily="34" charset="0"/>
              </a:rPr>
              <a:t>Stream </a:t>
            </a:r>
            <a:r>
              <a:rPr lang="en-US" sz="2600" b="1" dirty="0" smtClean="0">
                <a:solidFill>
                  <a:srgbClr val="002060"/>
                </a:solidFill>
                <a:latin typeface="Bodoni MT" panose="02070603080606020203" pitchFamily="18" charset="0"/>
                <a:cs typeface="Arial" panose="020B0604020202020204" pitchFamily="34" charset="0"/>
              </a:rPr>
              <a:t>Temperatures Summer 2015</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822960"/>
            <a:ext cx="897090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305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 y="822960"/>
            <a:ext cx="897090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a:spLocks noGrp="1"/>
          </p:cNvSpPr>
          <p:nvPr>
            <p:ph type="title"/>
          </p:nvPr>
        </p:nvSpPr>
        <p:spPr>
          <a:xfrm>
            <a:off x="228600" y="152400"/>
            <a:ext cx="8444706" cy="475488"/>
          </a:xfrm>
        </p:spPr>
        <p:txBody>
          <a:bodyPr>
            <a:noAutofit/>
          </a:bodyPr>
          <a:lstStyle/>
          <a:p>
            <a:r>
              <a:rPr lang="en-US" sz="2600" b="1" dirty="0" smtClean="0">
                <a:solidFill>
                  <a:srgbClr val="002060"/>
                </a:solidFill>
                <a:latin typeface="Bodoni MT" panose="02070603080606020203" pitchFamily="18" charset="0"/>
                <a:cs typeface="Arial" panose="020B0604020202020204" pitchFamily="34" charset="0"/>
              </a:rPr>
              <a:t>Assessment Results -  </a:t>
            </a:r>
            <a:r>
              <a:rPr lang="en-US" sz="2600" b="1" dirty="0">
                <a:solidFill>
                  <a:srgbClr val="002060"/>
                </a:solidFill>
                <a:latin typeface="Bodoni MT" panose="02070603080606020203" pitchFamily="18" charset="0"/>
                <a:cs typeface="Arial" panose="020B0604020202020204" pitchFamily="34" charset="0"/>
              </a:rPr>
              <a:t>Stream </a:t>
            </a:r>
            <a:r>
              <a:rPr lang="en-US" sz="2600" b="1" dirty="0" smtClean="0">
                <a:solidFill>
                  <a:srgbClr val="002060"/>
                </a:solidFill>
                <a:latin typeface="Bodoni MT" panose="02070603080606020203" pitchFamily="18" charset="0"/>
                <a:cs typeface="Arial" panose="020B0604020202020204" pitchFamily="34" charset="0"/>
              </a:rPr>
              <a:t>Temperatures Summer 2015</a:t>
            </a:r>
          </a:p>
        </p:txBody>
      </p:sp>
    </p:spTree>
    <p:extLst>
      <p:ext uri="{BB962C8B-B14F-4D97-AF65-F5344CB8AC3E}">
        <p14:creationId xmlns:p14="http://schemas.microsoft.com/office/powerpoint/2010/main" val="919545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534401" cy="6001643"/>
          </a:xfrm>
          <a:prstGeom prst="rect">
            <a:avLst/>
          </a:prstGeom>
          <a:noFill/>
        </p:spPr>
        <p:txBody>
          <a:bodyPr wrap="square" rtlCol="0">
            <a:spAutoFit/>
          </a:bodyPr>
          <a:lstStyle/>
          <a:p>
            <a:pPr marL="342900" indent="-342900">
              <a:spcAft>
                <a:spcPts val="0"/>
              </a:spcAft>
              <a:buFont typeface="Arial" panose="020B0604020202020204" pitchFamily="34" charset="0"/>
              <a:buChar char="•"/>
            </a:pPr>
            <a:r>
              <a:rPr lang="en-US" sz="2400" b="1" dirty="0">
                <a:latin typeface="Calibri" panose="020F0502020204030204" pitchFamily="34" charset="0"/>
                <a:cs typeface="Calibri" panose="020F0502020204030204" pitchFamily="34" charset="0"/>
              </a:rPr>
              <a:t>Met temperature differential standard </a:t>
            </a:r>
          </a:p>
          <a:p>
            <a:pPr marL="800100" lvl="1" indent="-342900">
              <a:spcAft>
                <a:spcPts val="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Temperatures for all tributaries were 2 – 10 degrees Celsius less than the mainstem </a:t>
            </a:r>
          </a:p>
          <a:p>
            <a:pPr marL="342900" indent="-342900">
              <a:spcAft>
                <a:spcPts val="0"/>
              </a:spcAft>
              <a:buFont typeface="Arial" panose="020B0604020202020204" pitchFamily="34" charset="0"/>
              <a:buChar char="•"/>
            </a:pPr>
            <a:r>
              <a:rPr lang="en-US" sz="2400" b="1" dirty="0" smtClean="0">
                <a:latin typeface="Calibri" panose="020F0502020204030204" pitchFamily="34" charset="0"/>
                <a:cs typeface="Calibri" panose="020F0502020204030204" pitchFamily="34" charset="0"/>
              </a:rPr>
              <a:t>Plume formation observed at 5 of 15 tributary complexes</a:t>
            </a:r>
          </a:p>
          <a:p>
            <a:pPr marL="800100" lvl="1" indent="-342900">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Bridal Veil, Multnomah, Horsetail, Tanner,  Eagle Creeks</a:t>
            </a:r>
          </a:p>
          <a:p>
            <a:pPr marL="800100" lvl="1" indent="-342900">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All had discharges &gt; 6 </a:t>
            </a:r>
            <a:r>
              <a:rPr lang="en-US" sz="2400" dirty="0" err="1" smtClean="0">
                <a:latin typeface="Calibri" panose="020F0502020204030204" pitchFamily="34" charset="0"/>
                <a:cs typeface="Calibri" panose="020F0502020204030204" pitchFamily="34" charset="0"/>
              </a:rPr>
              <a:t>cfs</a:t>
            </a:r>
            <a:endParaRPr lang="en-US" sz="2400" dirty="0" smtClean="0">
              <a:latin typeface="Calibri" panose="020F0502020204030204" pitchFamily="34" charset="0"/>
              <a:cs typeface="Calibri" panose="020F0502020204030204" pitchFamily="34" charset="0"/>
            </a:endParaRPr>
          </a:p>
          <a:p>
            <a:pPr marL="800100" lvl="1" indent="-342900">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Plumes were dynamic, varying with time and water depth</a:t>
            </a:r>
          </a:p>
          <a:p>
            <a:pPr marL="342900" indent="-342900">
              <a:spcAft>
                <a:spcPts val="0"/>
              </a:spcAft>
              <a:buFont typeface="Arial" panose="020B0604020202020204" pitchFamily="34" charset="0"/>
              <a:buChar char="•"/>
            </a:pPr>
            <a:r>
              <a:rPr lang="en-US" sz="2400" b="1" dirty="0" smtClean="0">
                <a:latin typeface="Calibri" panose="020F0502020204030204" pitchFamily="34" charset="0"/>
                <a:cs typeface="Calibri" panose="020F0502020204030204" pitchFamily="34" charset="0"/>
              </a:rPr>
              <a:t>Adult salmonids observed using creeks, with and without plumes</a:t>
            </a:r>
          </a:p>
          <a:p>
            <a:pPr marL="800100" lvl="1" indent="-342900">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Tanner, Eagle Creeks</a:t>
            </a:r>
            <a:endParaRPr lang="en-US" sz="2000" dirty="0">
              <a:latin typeface="Calibri" panose="020F0502020204030204" pitchFamily="34" charset="0"/>
              <a:cs typeface="Calibri" panose="020F0502020204030204" pitchFamily="34" charset="0"/>
            </a:endParaRPr>
          </a:p>
          <a:p>
            <a:pPr marL="800100" lvl="1" indent="-342900">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Lawton Creek confluence, which didn’t have a sign. plume </a:t>
            </a:r>
          </a:p>
          <a:p>
            <a:pPr marL="800100" lvl="1" indent="-342900">
              <a:spcAft>
                <a:spcPts val="0"/>
              </a:spcAft>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Could signify cold water refuge use</a:t>
            </a:r>
          </a:p>
          <a:p>
            <a:pPr marL="342900" indent="-342900">
              <a:spcAft>
                <a:spcPts val="0"/>
              </a:spcAft>
              <a:buFont typeface="Arial" panose="020B0604020202020204" pitchFamily="34" charset="0"/>
              <a:buChar char="•"/>
            </a:pPr>
            <a:r>
              <a:rPr lang="en-US" sz="2400" b="1" dirty="0" smtClean="0">
                <a:latin typeface="Calibri" panose="020F0502020204030204" pitchFamily="34" charset="0"/>
                <a:cs typeface="Calibri" panose="020F0502020204030204" pitchFamily="34" charset="0"/>
              </a:rPr>
              <a:t>Some tributaries lost flow at downstream areas</a:t>
            </a:r>
          </a:p>
          <a:p>
            <a:pPr marL="800100" lvl="1" indent="-342900">
              <a:spcAft>
                <a:spcPts val="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U</a:t>
            </a:r>
            <a:r>
              <a:rPr lang="en-US" sz="2400" dirty="0" smtClean="0">
                <a:latin typeface="Calibri" panose="020F0502020204030204" pitchFamily="34" charset="0"/>
                <a:cs typeface="Calibri" panose="020F0502020204030204" pitchFamily="34" charset="0"/>
              </a:rPr>
              <a:t>pstream </a:t>
            </a:r>
            <a:r>
              <a:rPr lang="en-US" sz="2400" dirty="0">
                <a:latin typeface="Calibri" panose="020F0502020204030204" pitchFamily="34" charset="0"/>
                <a:cs typeface="Calibri" panose="020F0502020204030204" pitchFamily="34" charset="0"/>
              </a:rPr>
              <a:t>reaches </a:t>
            </a:r>
            <a:r>
              <a:rPr lang="en-US" sz="2400" dirty="0" smtClean="0">
                <a:latin typeface="Calibri" panose="020F0502020204030204" pitchFamily="34" charset="0"/>
                <a:cs typeface="Calibri" panose="020F0502020204030204" pitchFamily="34" charset="0"/>
              </a:rPr>
              <a:t>may still </a:t>
            </a:r>
            <a:r>
              <a:rPr lang="en-US" sz="2400" dirty="0">
                <a:latin typeface="Calibri" panose="020F0502020204030204" pitchFamily="34" charset="0"/>
                <a:cs typeface="Calibri" panose="020F0502020204030204" pitchFamily="34" charset="0"/>
              </a:rPr>
              <a:t>provide cold water refuge for </a:t>
            </a:r>
            <a:r>
              <a:rPr lang="en-US" sz="2400" dirty="0" smtClean="0">
                <a:latin typeface="Calibri" panose="020F0502020204030204" pitchFamily="34" charset="0"/>
                <a:cs typeface="Calibri" panose="020F0502020204030204" pitchFamily="34" charset="0"/>
              </a:rPr>
              <a:t>salmonids </a:t>
            </a:r>
            <a:r>
              <a:rPr lang="en-US" sz="2400" dirty="0">
                <a:latin typeface="Calibri" panose="020F0502020204030204" pitchFamily="34" charset="0"/>
                <a:cs typeface="Calibri" panose="020F0502020204030204" pitchFamily="34" charset="0"/>
              </a:rPr>
              <a:t>(observed at McCord Creek).</a:t>
            </a:r>
          </a:p>
          <a:p>
            <a:pPr marL="342900" indent="-342900">
              <a:spcAft>
                <a:spcPts val="0"/>
              </a:spcAft>
              <a:buFont typeface="Arial" panose="020B0604020202020204" pitchFamily="34" charset="0"/>
              <a:buChar char="•"/>
            </a:pPr>
            <a:r>
              <a:rPr lang="en-US" sz="2400" b="1" dirty="0" smtClean="0">
                <a:latin typeface="Calibri" panose="020F0502020204030204" pitchFamily="34" charset="0"/>
                <a:cs typeface="Calibri" panose="020F0502020204030204" pitchFamily="34" charset="0"/>
              </a:rPr>
              <a:t>Further </a:t>
            </a:r>
            <a:r>
              <a:rPr lang="en-US" sz="2400" b="1" dirty="0">
                <a:latin typeface="Calibri" panose="020F0502020204030204" pitchFamily="34" charset="0"/>
                <a:cs typeface="Calibri" panose="020F0502020204030204" pitchFamily="34" charset="0"/>
              </a:rPr>
              <a:t>study planned in 2016, working with </a:t>
            </a:r>
            <a:r>
              <a:rPr lang="en-US" sz="2400" b="1" dirty="0" smtClean="0">
                <a:latin typeface="Calibri" panose="020F0502020204030204" pitchFamily="34" charset="0"/>
                <a:cs typeface="Calibri" panose="020F0502020204030204" pitchFamily="34" charset="0"/>
              </a:rPr>
              <a:t>USEPA</a:t>
            </a:r>
            <a:endParaRPr lang="en-US" sz="2400" b="1" dirty="0"/>
          </a:p>
        </p:txBody>
      </p:sp>
      <p:sp>
        <p:nvSpPr>
          <p:cNvPr id="5" name="Title 3"/>
          <p:cNvSpPr>
            <a:spLocks noGrp="1"/>
          </p:cNvSpPr>
          <p:nvPr>
            <p:ph type="title"/>
          </p:nvPr>
        </p:nvSpPr>
        <p:spPr>
          <a:xfrm>
            <a:off x="228600" y="152400"/>
            <a:ext cx="8444706" cy="475488"/>
          </a:xfrm>
        </p:spPr>
        <p:txBody>
          <a:bodyPr>
            <a:noAutofit/>
          </a:bodyPr>
          <a:lstStyle/>
          <a:p>
            <a:r>
              <a:rPr lang="en-US" sz="2600" b="1" dirty="0" smtClean="0">
                <a:solidFill>
                  <a:srgbClr val="002060"/>
                </a:solidFill>
                <a:latin typeface="Bodoni MT" panose="02070603080606020203" pitchFamily="18" charset="0"/>
                <a:cs typeface="Arial" panose="020B0604020202020204" pitchFamily="34" charset="0"/>
              </a:rPr>
              <a:t>Assessment Results -  </a:t>
            </a:r>
            <a:r>
              <a:rPr lang="en-US" sz="2600" b="1" dirty="0">
                <a:solidFill>
                  <a:srgbClr val="002060"/>
                </a:solidFill>
                <a:latin typeface="Bodoni MT" panose="02070603080606020203" pitchFamily="18" charset="0"/>
                <a:cs typeface="Arial" panose="020B0604020202020204" pitchFamily="34" charset="0"/>
              </a:rPr>
              <a:t>Stream </a:t>
            </a:r>
            <a:r>
              <a:rPr lang="en-US" sz="2600" b="1" dirty="0" smtClean="0">
                <a:solidFill>
                  <a:srgbClr val="002060"/>
                </a:solidFill>
                <a:latin typeface="Bodoni MT" panose="02070603080606020203" pitchFamily="18" charset="0"/>
                <a:cs typeface="Arial" panose="020B0604020202020204" pitchFamily="34" charset="0"/>
              </a:rPr>
              <a:t>Temperatures Summer 2015</a:t>
            </a:r>
          </a:p>
        </p:txBody>
      </p:sp>
    </p:spTree>
    <p:extLst>
      <p:ext uri="{BB962C8B-B14F-4D97-AF65-F5344CB8AC3E}">
        <p14:creationId xmlns:p14="http://schemas.microsoft.com/office/powerpoint/2010/main" val="24049728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3"/>
            <a:ext cx="8229600" cy="702733"/>
          </a:xfrm>
        </p:spPr>
        <p:txBody>
          <a:bodyPr/>
          <a:lstStyle/>
          <a:p>
            <a:pPr algn="l"/>
            <a:r>
              <a:rPr lang="en-US" sz="2800" b="1" dirty="0" smtClean="0">
                <a:solidFill>
                  <a:srgbClr val="002060"/>
                </a:solidFill>
              </a:rPr>
              <a:t>On-Going Cold Water Refuges Work</a:t>
            </a:r>
            <a:endParaRPr lang="en-US" sz="2800" b="1" dirty="0">
              <a:solidFill>
                <a:srgbClr val="002060"/>
              </a:solidFill>
            </a:endParaRPr>
          </a:p>
        </p:txBody>
      </p:sp>
      <p:sp>
        <p:nvSpPr>
          <p:cNvPr id="3" name="Content Placeholder 2"/>
          <p:cNvSpPr>
            <a:spLocks noGrp="1"/>
          </p:cNvSpPr>
          <p:nvPr>
            <p:ph idx="1"/>
          </p:nvPr>
        </p:nvSpPr>
        <p:spPr>
          <a:xfrm>
            <a:off x="152400" y="685801"/>
            <a:ext cx="8229600" cy="1447800"/>
          </a:xfrm>
        </p:spPr>
        <p:txBody>
          <a:bodyPr/>
          <a:lstStyle/>
          <a:p>
            <a:r>
              <a:rPr lang="en-US" sz="2400" b="1" dirty="0" smtClean="0">
                <a:latin typeface="Calibri" panose="020F0502020204030204" pitchFamily="34" charset="0"/>
                <a:cs typeface="Calibri" panose="020F0502020204030204" pitchFamily="34" charset="0"/>
              </a:rPr>
              <a:t>US EPA under a 2015 NOAA </a:t>
            </a:r>
            <a:r>
              <a:rPr lang="en-US" sz="2400" b="1" dirty="0" err="1" smtClean="0">
                <a:latin typeface="Calibri" panose="020F0502020204030204" pitchFamily="34" charset="0"/>
                <a:cs typeface="Calibri" panose="020F0502020204030204" pitchFamily="34" charset="0"/>
              </a:rPr>
              <a:t>BiOp</a:t>
            </a:r>
            <a:r>
              <a:rPr lang="en-US" sz="2400" b="1" dirty="0" smtClean="0">
                <a:latin typeface="Calibri" panose="020F0502020204030204" pitchFamily="34" charset="0"/>
                <a:cs typeface="Calibri" panose="020F0502020204030204" pitchFamily="34" charset="0"/>
              </a:rPr>
              <a:t> </a:t>
            </a:r>
          </a:p>
          <a:p>
            <a:r>
              <a:rPr lang="en-US" sz="2400" b="1" dirty="0" smtClean="0">
                <a:latin typeface="Calibri" panose="020F0502020204030204" pitchFamily="34" charset="0"/>
                <a:cs typeface="Calibri" panose="020F0502020204030204" pitchFamily="34" charset="0"/>
              </a:rPr>
              <a:t>Partnering with WA Ecology, OR Department of Environmental Quality, Estuary Partnership </a:t>
            </a:r>
            <a:endParaRPr lang="en-US" sz="2400" b="1" dirty="0">
              <a:latin typeface="Calibri" panose="020F0502020204030204" pitchFamily="34" charset="0"/>
              <a:cs typeface="Calibri" panose="020F0502020204030204" pitchFamily="34" charset="0"/>
            </a:endParaRPr>
          </a:p>
        </p:txBody>
      </p:sp>
      <p:sp>
        <p:nvSpPr>
          <p:cNvPr id="4" name="TextBox 3"/>
          <p:cNvSpPr txBox="1"/>
          <p:nvPr/>
        </p:nvSpPr>
        <p:spPr>
          <a:xfrm>
            <a:off x="228600" y="1905000"/>
            <a:ext cx="8686800" cy="4154984"/>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Tasks:</a:t>
            </a:r>
          </a:p>
          <a:p>
            <a:pPr marL="457200" indent="-457200">
              <a:buFont typeface="+mj-lt"/>
              <a:buAutoNum type="arabicPeriod"/>
            </a:pPr>
            <a:r>
              <a:rPr lang="en-US" sz="2400" dirty="0" smtClean="0">
                <a:latin typeface="Calibri" panose="020F0502020204030204" pitchFamily="34" charset="0"/>
                <a:cs typeface="Calibri" panose="020F0502020204030204" pitchFamily="34" charset="0"/>
              </a:rPr>
              <a:t>Characterize </a:t>
            </a:r>
            <a:r>
              <a:rPr lang="en-US" sz="2400" dirty="0">
                <a:latin typeface="Calibri" panose="020F0502020204030204" pitchFamily="34" charset="0"/>
                <a:cs typeface="Calibri" panose="020F0502020204030204" pitchFamily="34" charset="0"/>
              </a:rPr>
              <a:t>current spatial and temporal cold water </a:t>
            </a:r>
            <a:r>
              <a:rPr lang="en-US" sz="2400" dirty="0" smtClean="0">
                <a:latin typeface="Calibri" panose="020F0502020204030204" pitchFamily="34" charset="0"/>
                <a:cs typeface="Calibri" panose="020F0502020204030204" pitchFamily="34" charset="0"/>
              </a:rPr>
              <a:t>refuges –</a:t>
            </a:r>
            <a:r>
              <a:rPr lang="en-US" sz="2400" i="1" dirty="0" smtClean="0">
                <a:latin typeface="Calibri" panose="020F0502020204030204" pitchFamily="34" charset="0"/>
                <a:cs typeface="Calibri" panose="020F0502020204030204" pitchFamily="34" charset="0"/>
              </a:rPr>
              <a:t>collecting data at tributary confluences in summer 2016</a:t>
            </a:r>
          </a:p>
          <a:p>
            <a:pPr marL="457200" indent="-457200">
              <a:buFont typeface="+mj-lt"/>
              <a:buAutoNum type="arabicPeriod"/>
            </a:pPr>
            <a:r>
              <a:rPr lang="en-US" sz="2400" dirty="0" smtClean="0">
                <a:latin typeface="Calibri" panose="020F0502020204030204" pitchFamily="34" charset="0"/>
                <a:cs typeface="Calibri" panose="020F0502020204030204" pitchFamily="34" charset="0"/>
              </a:rPr>
              <a:t>Characterize current salmon and steelhead use of cold water refuges</a:t>
            </a:r>
          </a:p>
          <a:p>
            <a:pPr marL="457200" indent="-457200">
              <a:buFont typeface="+mj-lt"/>
              <a:buAutoNum type="arabicPeriod"/>
            </a:pPr>
            <a:r>
              <a:rPr lang="en-US" sz="2400" dirty="0" smtClean="0">
                <a:latin typeface="Calibri" panose="020F0502020204030204" pitchFamily="34" charset="0"/>
                <a:cs typeface="Calibri" panose="020F0502020204030204" pitchFamily="34" charset="0"/>
              </a:rPr>
              <a:t>Identify potential locations to restore cold water refuges</a:t>
            </a:r>
          </a:p>
          <a:p>
            <a:pPr marL="457200" indent="-457200">
              <a:buFont typeface="+mj-lt"/>
              <a:buAutoNum type="arabicPeriod"/>
            </a:pPr>
            <a:r>
              <a:rPr lang="en-US" sz="2400" dirty="0" smtClean="0">
                <a:latin typeface="Calibri" panose="020F0502020204030204" pitchFamily="34" charset="0"/>
                <a:cs typeface="Calibri" panose="020F0502020204030204" pitchFamily="34" charset="0"/>
              </a:rPr>
              <a:t>Assess whether current cold water refuges is sufficient to meet Oregon’s narrative temperature criteria</a:t>
            </a:r>
          </a:p>
          <a:p>
            <a:pPr marL="457200" indent="-457200">
              <a:buFont typeface="+mj-lt"/>
              <a:buAutoNum type="arabicPeriod"/>
            </a:pPr>
            <a:r>
              <a:rPr lang="en-US" sz="2400" dirty="0" smtClean="0">
                <a:latin typeface="Calibri" panose="020F0502020204030204" pitchFamily="34" charset="0"/>
                <a:cs typeface="Calibri" panose="020F0502020204030204" pitchFamily="34" charset="0"/>
              </a:rPr>
              <a:t>Characterize additional cold water refuges needed</a:t>
            </a:r>
          </a:p>
          <a:p>
            <a:pPr marL="457200" indent="-457200">
              <a:buFont typeface="+mj-lt"/>
              <a:buAutoNum type="arabicPeriod"/>
            </a:pPr>
            <a:r>
              <a:rPr lang="en-US" sz="2400" dirty="0" smtClean="0">
                <a:latin typeface="Calibri" panose="020F0502020204030204" pitchFamily="34" charset="0"/>
                <a:cs typeface="Calibri" panose="020F0502020204030204" pitchFamily="34" charset="0"/>
              </a:rPr>
              <a:t>Identify and prioritize actions to protect, restore or enhance cold water refuges</a:t>
            </a:r>
            <a:endParaRPr lang="en-US" dirty="0"/>
          </a:p>
        </p:txBody>
      </p:sp>
    </p:spTree>
    <p:extLst>
      <p:ext uri="{BB962C8B-B14F-4D97-AF65-F5344CB8AC3E}">
        <p14:creationId xmlns:p14="http://schemas.microsoft.com/office/powerpoint/2010/main" val="3489799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973" r="7833"/>
          <a:stretch/>
        </p:blipFill>
        <p:spPr>
          <a:xfrm>
            <a:off x="1" y="-4485"/>
            <a:ext cx="9144000" cy="6888690"/>
          </a:xfrm>
          <a:prstGeom prst="rect">
            <a:avLst/>
          </a:prstGeom>
        </p:spPr>
      </p:pic>
      <p:sp>
        <p:nvSpPr>
          <p:cNvPr id="3" name="Subtitle 2"/>
          <p:cNvSpPr>
            <a:spLocks noGrp="1"/>
          </p:cNvSpPr>
          <p:nvPr>
            <p:ph type="subTitle" idx="1"/>
          </p:nvPr>
        </p:nvSpPr>
        <p:spPr>
          <a:xfrm>
            <a:off x="304800" y="-363071"/>
            <a:ext cx="8462018" cy="1201271"/>
          </a:xfrm>
        </p:spPr>
        <p:txBody>
          <a:bodyPr>
            <a:normAutofit/>
          </a:bodyPr>
          <a:lstStyle/>
          <a:p>
            <a:r>
              <a:rPr lang="en-US" b="1" cap="small" dirty="0"/>
              <a:t> </a:t>
            </a:r>
            <a:endParaRPr lang="en-US" dirty="0"/>
          </a:p>
          <a:p>
            <a:pPr algn="l"/>
            <a:r>
              <a:rPr lang="en-US" cap="small" dirty="0" smtClean="0">
                <a:solidFill>
                  <a:schemeClr val="bg1"/>
                </a:solidFill>
                <a:latin typeface="Cambria" panose="02040503050406030204" pitchFamily="18" charset="0"/>
              </a:rPr>
              <a:t>Science to Policy Summit</a:t>
            </a:r>
            <a:endParaRPr lang="en-US" dirty="0">
              <a:solidFill>
                <a:schemeClr val="bg1"/>
              </a:solidFill>
              <a:latin typeface="Cambria" panose="02040503050406030204" pitchFamily="18" charset="0"/>
            </a:endParaRPr>
          </a:p>
          <a:p>
            <a:pPr algn="l"/>
            <a:endParaRPr lang="en-US" sz="2000" b="1" dirty="0" smtClean="0">
              <a:solidFill>
                <a:schemeClr val="bg1"/>
              </a:solidFill>
              <a:latin typeface="Lucida Sans" panose="020B0602040502020204" pitchFamily="34" charset="0"/>
            </a:endParaRPr>
          </a:p>
          <a:p>
            <a:pPr algn="l"/>
            <a:endParaRPr lang="en-US" sz="2000" b="1" dirty="0" smtClean="0">
              <a:solidFill>
                <a:schemeClr val="bg1"/>
              </a:solidFill>
              <a:latin typeface="Lucida Sans" panose="020B06020405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5791200"/>
            <a:ext cx="1907338" cy="762000"/>
          </a:xfrm>
          <a:prstGeom prst="rect">
            <a:avLst/>
          </a:prstGeom>
        </p:spPr>
      </p:pic>
      <p:sp>
        <p:nvSpPr>
          <p:cNvPr id="2" name="Rectangle 1"/>
          <p:cNvSpPr/>
          <p:nvPr/>
        </p:nvSpPr>
        <p:spPr>
          <a:xfrm>
            <a:off x="381000" y="762000"/>
            <a:ext cx="8610600" cy="1200329"/>
          </a:xfrm>
          <a:prstGeom prst="rect">
            <a:avLst/>
          </a:prstGeom>
        </p:spPr>
        <p:txBody>
          <a:bodyPr wrap="square">
            <a:spAutoFit/>
          </a:bodyPr>
          <a:lstStyle/>
          <a:p>
            <a:r>
              <a:rPr lang="en-US" sz="3600" b="1" dirty="0">
                <a:solidFill>
                  <a:schemeClr val="tx2"/>
                </a:solidFill>
                <a:latin typeface="Open Sans Condensed" panose="020B0806030504020204" pitchFamily="34" charset="0"/>
                <a:ea typeface="Open Sans Condensed" panose="020B0806030504020204" pitchFamily="34" charset="0"/>
                <a:cs typeface="Open Sans Condensed" panose="020B0806030504020204" pitchFamily="34" charset="0"/>
              </a:rPr>
              <a:t>Climate Change: How vulnerable is the </a:t>
            </a:r>
          </a:p>
          <a:p>
            <a:r>
              <a:rPr lang="en-US" sz="3600" b="1" dirty="0">
                <a:solidFill>
                  <a:schemeClr val="tx2"/>
                </a:solidFill>
                <a:latin typeface="Open Sans Condensed" panose="020B0806030504020204" pitchFamily="34" charset="0"/>
                <a:ea typeface="Open Sans Condensed" panose="020B0806030504020204" pitchFamily="34" charset="0"/>
                <a:cs typeface="Open Sans Condensed" panose="020B0806030504020204" pitchFamily="34" charset="0"/>
              </a:rPr>
              <a:t>lower Columbia River? </a:t>
            </a:r>
          </a:p>
        </p:txBody>
      </p:sp>
      <p:sp>
        <p:nvSpPr>
          <p:cNvPr id="5" name="TextBox 4"/>
          <p:cNvSpPr txBox="1"/>
          <p:nvPr/>
        </p:nvSpPr>
        <p:spPr>
          <a:xfrm>
            <a:off x="5181600" y="4495800"/>
            <a:ext cx="2149948" cy="646331"/>
          </a:xfrm>
          <a:prstGeom prst="rect">
            <a:avLst/>
          </a:prstGeom>
          <a:noFill/>
        </p:spPr>
        <p:txBody>
          <a:bodyPr wrap="none" rtlCol="0">
            <a:spAutoFit/>
          </a:bodyPr>
          <a:lstStyle/>
          <a:p>
            <a:r>
              <a:rPr lang="en-US" sz="3600" b="1" dirty="0">
                <a:latin typeface="Open Sans Condensed" panose="020B0806030504020204" pitchFamily="34" charset="0"/>
                <a:ea typeface="Open Sans Condensed" panose="020B0806030504020204" pitchFamily="34" charset="0"/>
                <a:cs typeface="Open Sans Condensed" panose="020B0806030504020204" pitchFamily="34" charset="0"/>
              </a:rPr>
              <a:t>Questions?</a:t>
            </a:r>
          </a:p>
        </p:txBody>
      </p:sp>
    </p:spTree>
    <p:extLst>
      <p:ext uri="{BB962C8B-B14F-4D97-AF65-F5344CB8AC3E}">
        <p14:creationId xmlns:p14="http://schemas.microsoft.com/office/powerpoint/2010/main" val="115777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609600"/>
            <a:ext cx="8839200" cy="6096000"/>
          </a:xfrm>
        </p:spPr>
        <p:txBody>
          <a:bodyPr/>
          <a:lstStyle/>
          <a:p>
            <a:pPr marL="0" indent="0">
              <a:lnSpc>
                <a:spcPct val="80000"/>
              </a:lnSpc>
              <a:buNone/>
              <a:defRPr/>
            </a:pPr>
            <a:r>
              <a:rPr lang="en-US" sz="2800" b="1" dirty="0" smtClean="0">
                <a:solidFill>
                  <a:srgbClr val="FF0000"/>
                </a:solidFill>
              </a:rPr>
              <a:t>Mitigating for Climate Change:</a:t>
            </a:r>
          </a:p>
          <a:p>
            <a:pPr marL="0" indent="0">
              <a:lnSpc>
                <a:spcPct val="80000"/>
              </a:lnSpc>
              <a:buNone/>
              <a:defRPr/>
            </a:pPr>
            <a:endParaRPr lang="en-US" sz="900" b="1" dirty="0"/>
          </a:p>
          <a:p>
            <a:r>
              <a:rPr lang="en-US" sz="2400" dirty="0"/>
              <a:t>To maintain floodplain </a:t>
            </a:r>
            <a:r>
              <a:rPr lang="en-US" sz="2400" dirty="0" smtClean="0"/>
              <a:t>wetlands, </a:t>
            </a:r>
            <a:r>
              <a:rPr lang="en-US" sz="2400" dirty="0"/>
              <a:t>will</a:t>
            </a:r>
            <a:r>
              <a:rPr lang="en-US" sz="2400" b="1" dirty="0"/>
              <a:t> </a:t>
            </a:r>
            <a:r>
              <a:rPr lang="en-US" sz="2400" dirty="0"/>
              <a:t>need to </a:t>
            </a:r>
            <a:r>
              <a:rPr lang="en-US" sz="2400" b="1" dirty="0"/>
              <a:t>allow wetlands to migrate </a:t>
            </a:r>
            <a:r>
              <a:rPr lang="en-US" sz="2400" b="1" dirty="0" smtClean="0"/>
              <a:t>inland  </a:t>
            </a:r>
          </a:p>
          <a:p>
            <a:pPr marL="854075" lvl="1" indent="-339725">
              <a:buFont typeface="Wingdings" panose="05000000000000000000" pitchFamily="2" charset="2"/>
              <a:buChar char="Ø"/>
            </a:pPr>
            <a:r>
              <a:rPr lang="en-US" sz="2000" dirty="0" smtClean="0">
                <a:solidFill>
                  <a:srgbClr val="002060"/>
                </a:solidFill>
              </a:rPr>
              <a:t>Assess sea level rise, marsh erosion, submersion</a:t>
            </a:r>
          </a:p>
          <a:p>
            <a:pPr marL="854075" lvl="1" indent="-339725">
              <a:buFont typeface="Wingdings" panose="05000000000000000000" pitchFamily="2" charset="2"/>
              <a:buChar char="Ø"/>
            </a:pPr>
            <a:r>
              <a:rPr lang="en-US" sz="2000" dirty="0" smtClean="0">
                <a:solidFill>
                  <a:srgbClr val="002060"/>
                </a:solidFill>
              </a:rPr>
              <a:t>Identify </a:t>
            </a:r>
            <a:r>
              <a:rPr lang="en-US" sz="2000" dirty="0">
                <a:solidFill>
                  <a:srgbClr val="002060"/>
                </a:solidFill>
              </a:rPr>
              <a:t>areas -  urban, </a:t>
            </a:r>
            <a:r>
              <a:rPr lang="en-US" sz="2000" dirty="0" smtClean="0">
                <a:solidFill>
                  <a:srgbClr val="002060"/>
                </a:solidFill>
              </a:rPr>
              <a:t>productive agricultural - that </a:t>
            </a:r>
            <a:r>
              <a:rPr lang="en-US" sz="2000" dirty="0">
                <a:solidFill>
                  <a:srgbClr val="002060"/>
                </a:solidFill>
              </a:rPr>
              <a:t>will be protected</a:t>
            </a:r>
          </a:p>
          <a:p>
            <a:pPr marL="854075" lvl="1" indent="-339725">
              <a:buFont typeface="Wingdings" panose="05000000000000000000" pitchFamily="2" charset="2"/>
              <a:buChar char="Ø"/>
            </a:pPr>
            <a:r>
              <a:rPr lang="en-US" sz="2000" dirty="0" smtClean="0">
                <a:solidFill>
                  <a:srgbClr val="002060"/>
                </a:solidFill>
              </a:rPr>
              <a:t>Protect more inland, upland areas </a:t>
            </a:r>
            <a:r>
              <a:rPr lang="en-US" sz="2000" dirty="0">
                <a:solidFill>
                  <a:srgbClr val="002060"/>
                </a:solidFill>
              </a:rPr>
              <a:t>behind current habitats</a:t>
            </a:r>
          </a:p>
          <a:p>
            <a:pPr marL="854075" lvl="1" indent="-339725">
              <a:buFont typeface="Wingdings" panose="05000000000000000000" pitchFamily="2" charset="2"/>
              <a:buChar char="Ø"/>
            </a:pPr>
            <a:r>
              <a:rPr lang="en-US" sz="2000" dirty="0" smtClean="0">
                <a:solidFill>
                  <a:srgbClr val="002060"/>
                </a:solidFill>
              </a:rPr>
              <a:t>Strategic </a:t>
            </a:r>
            <a:r>
              <a:rPr lang="en-US" sz="2000" dirty="0">
                <a:solidFill>
                  <a:srgbClr val="002060"/>
                </a:solidFill>
              </a:rPr>
              <a:t>levee and dike </a:t>
            </a:r>
            <a:r>
              <a:rPr lang="en-US" sz="2000" dirty="0" smtClean="0">
                <a:solidFill>
                  <a:srgbClr val="002060"/>
                </a:solidFill>
              </a:rPr>
              <a:t>modification </a:t>
            </a:r>
          </a:p>
          <a:p>
            <a:r>
              <a:rPr lang="en-US" sz="2400" dirty="0" smtClean="0"/>
              <a:t>Identify ways to support </a:t>
            </a:r>
            <a:r>
              <a:rPr lang="en-US" sz="2400" b="1" dirty="0" smtClean="0"/>
              <a:t>species ability to adapt</a:t>
            </a:r>
            <a:r>
              <a:rPr lang="en-US" sz="2400" dirty="0" smtClean="0"/>
              <a:t> </a:t>
            </a:r>
          </a:p>
          <a:p>
            <a:pPr lvl="1">
              <a:buFont typeface="Wingdings" panose="05000000000000000000" pitchFamily="2" charset="2"/>
              <a:buChar char="Ø"/>
            </a:pPr>
            <a:r>
              <a:rPr lang="en-US" sz="2000" dirty="0" smtClean="0">
                <a:solidFill>
                  <a:srgbClr val="002060"/>
                </a:solidFill>
              </a:rPr>
              <a:t>Provide diversity </a:t>
            </a:r>
            <a:r>
              <a:rPr lang="en-US" sz="2000" dirty="0">
                <a:solidFill>
                  <a:srgbClr val="002060"/>
                </a:solidFill>
              </a:rPr>
              <a:t>of </a:t>
            </a:r>
            <a:r>
              <a:rPr lang="en-US" sz="2000" dirty="0" smtClean="0">
                <a:solidFill>
                  <a:srgbClr val="002060"/>
                </a:solidFill>
              </a:rPr>
              <a:t>habitats to support resiliency of species using them </a:t>
            </a:r>
            <a:endParaRPr lang="en-US" sz="2000" dirty="0">
              <a:solidFill>
                <a:srgbClr val="002060"/>
              </a:solidFill>
            </a:endParaRPr>
          </a:p>
          <a:p>
            <a:pPr lvl="1">
              <a:buFont typeface="Wingdings" panose="05000000000000000000" pitchFamily="2" charset="2"/>
              <a:buChar char="Ø"/>
            </a:pPr>
            <a:r>
              <a:rPr lang="en-US" sz="2000" dirty="0" smtClean="0">
                <a:solidFill>
                  <a:srgbClr val="002060"/>
                </a:solidFill>
              </a:rPr>
              <a:t>Protect, restore base flow, groundwater inputs to tributaries, alluvial fans to provide cold water refugia </a:t>
            </a:r>
          </a:p>
          <a:p>
            <a:pPr lvl="1">
              <a:buFont typeface="Wingdings" panose="05000000000000000000" pitchFamily="2" charset="2"/>
              <a:buChar char="Ø"/>
            </a:pPr>
            <a:r>
              <a:rPr lang="en-US" sz="2000" dirty="0" smtClean="0">
                <a:solidFill>
                  <a:srgbClr val="002060"/>
                </a:solidFill>
              </a:rPr>
              <a:t>Understand likely changes in habitat structure with increasing temperatures, changing precipitation and inundation, flow patterns</a:t>
            </a:r>
          </a:p>
          <a:p>
            <a:pPr lvl="1">
              <a:buFont typeface="Wingdings" panose="05000000000000000000" pitchFamily="2" charset="2"/>
              <a:buChar char="Ø"/>
            </a:pPr>
            <a:r>
              <a:rPr lang="en-US" sz="2000" dirty="0">
                <a:solidFill>
                  <a:srgbClr val="002060"/>
                </a:solidFill>
              </a:rPr>
              <a:t>Understand likely species shifts, </a:t>
            </a:r>
            <a:r>
              <a:rPr lang="en-US" sz="2000" dirty="0" smtClean="0">
                <a:solidFill>
                  <a:srgbClr val="002060"/>
                </a:solidFill>
              </a:rPr>
              <a:t>migration, mortality, competition</a:t>
            </a:r>
          </a:p>
          <a:p>
            <a:pPr lvl="1">
              <a:buClr>
                <a:srgbClr val="FF0000"/>
              </a:buClr>
              <a:buFont typeface="Wingdings" panose="05000000000000000000" pitchFamily="2" charset="2"/>
              <a:buChar char="Ø"/>
            </a:pPr>
            <a:r>
              <a:rPr lang="en-US" sz="2000" i="1" dirty="0" smtClean="0">
                <a:solidFill>
                  <a:srgbClr val="FF0000"/>
                </a:solidFill>
              </a:rPr>
              <a:t>Adapt management </a:t>
            </a:r>
            <a:r>
              <a:rPr lang="en-US" sz="2000" i="1" dirty="0">
                <a:solidFill>
                  <a:srgbClr val="FF0000"/>
                </a:solidFill>
              </a:rPr>
              <a:t>strategies </a:t>
            </a:r>
            <a:r>
              <a:rPr lang="en-US" sz="2000" dirty="0" smtClean="0">
                <a:solidFill>
                  <a:srgbClr val="FF0000"/>
                </a:solidFill>
              </a:rPr>
              <a:t>– </a:t>
            </a:r>
            <a:r>
              <a:rPr lang="en-US" sz="2000" i="1" dirty="0" smtClean="0">
                <a:solidFill>
                  <a:srgbClr val="FF0000"/>
                </a:solidFill>
              </a:rPr>
              <a:t>focus on restoring historic conditions will not be protective of native species in the long term</a:t>
            </a:r>
            <a:endParaRPr lang="en-US" sz="2000" i="1" dirty="0">
              <a:solidFill>
                <a:srgbClr val="FF0000"/>
              </a:solidFill>
            </a:endParaRPr>
          </a:p>
          <a:p>
            <a:pPr marL="457200" lvl="1" indent="0">
              <a:buNone/>
            </a:pPr>
            <a:endParaRPr lang="en-US" dirty="0"/>
          </a:p>
        </p:txBody>
      </p:sp>
      <p:sp>
        <p:nvSpPr>
          <p:cNvPr id="5" name="Title 1"/>
          <p:cNvSpPr>
            <a:spLocks noGrp="1"/>
          </p:cNvSpPr>
          <p:nvPr>
            <p:ph type="title"/>
          </p:nvPr>
        </p:nvSpPr>
        <p:spPr>
          <a:xfrm>
            <a:off x="0" y="32657"/>
            <a:ext cx="9144000" cy="653143"/>
          </a:xfrm>
        </p:spPr>
        <p:txBody>
          <a:bodyPr/>
          <a:lstStyle/>
          <a:p>
            <a:r>
              <a:rPr lang="en-US" sz="3200" b="1" dirty="0" smtClean="0">
                <a:solidFill>
                  <a:srgbClr val="002060"/>
                </a:solidFill>
              </a:rPr>
              <a:t>Paradigm Shift</a:t>
            </a:r>
            <a:endParaRPr lang="en-US" sz="3200" b="1" dirty="0">
              <a:solidFill>
                <a:srgbClr val="002060"/>
              </a:solidFill>
            </a:endParaRPr>
          </a:p>
        </p:txBody>
      </p:sp>
    </p:spTree>
    <p:extLst>
      <p:ext uri="{BB962C8B-B14F-4D97-AF65-F5344CB8AC3E}">
        <p14:creationId xmlns:p14="http://schemas.microsoft.com/office/powerpoint/2010/main" val="2484152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46324"/>
            <a:ext cx="6096000" cy="1143000"/>
          </a:xfrm>
        </p:spPr>
        <p:txBody>
          <a:bodyPr/>
          <a:lstStyle/>
          <a:p>
            <a:r>
              <a:rPr lang="en-US" sz="3600" b="1" dirty="0">
                <a:solidFill>
                  <a:srgbClr val="002060"/>
                </a:solidFill>
              </a:rPr>
              <a:t>Orderly Proactive Transition </a:t>
            </a:r>
            <a:r>
              <a:rPr lang="en-US" sz="3600" b="1" dirty="0" smtClean="0">
                <a:solidFill>
                  <a:srgbClr val="002060"/>
                </a:solidFill>
              </a:rPr>
              <a:t/>
            </a:r>
            <a:br>
              <a:rPr lang="en-US" sz="3600" b="1" dirty="0" smtClean="0">
                <a:solidFill>
                  <a:srgbClr val="002060"/>
                </a:solidFill>
              </a:rPr>
            </a:br>
            <a:r>
              <a:rPr lang="en-US" sz="3600" b="1" dirty="0" smtClean="0">
                <a:solidFill>
                  <a:srgbClr val="002060"/>
                </a:solidFill>
              </a:rPr>
              <a:t>vs </a:t>
            </a:r>
            <a:r>
              <a:rPr lang="en-US" sz="3600" b="1" dirty="0">
                <a:solidFill>
                  <a:srgbClr val="002060"/>
                </a:solidFill>
              </a:rPr>
              <a:t>Abrupt Reactive Change</a:t>
            </a:r>
          </a:p>
        </p:txBody>
      </p:sp>
      <p:sp>
        <p:nvSpPr>
          <p:cNvPr id="3" name="Content Placeholder 2"/>
          <p:cNvSpPr>
            <a:spLocks noGrp="1"/>
          </p:cNvSpPr>
          <p:nvPr>
            <p:ph idx="1"/>
          </p:nvPr>
        </p:nvSpPr>
        <p:spPr>
          <a:xfrm>
            <a:off x="1119279" y="1796062"/>
            <a:ext cx="6877493" cy="602932"/>
          </a:xfrm>
        </p:spPr>
        <p:txBody>
          <a:bodyPr/>
          <a:lstStyle/>
          <a:p>
            <a:pPr>
              <a:buFont typeface="Wingdings" panose="05000000000000000000" pitchFamily="2" charset="2"/>
              <a:buChar char="Ø"/>
            </a:pPr>
            <a:r>
              <a:rPr lang="en-US" b="1" dirty="0" smtClean="0"/>
              <a:t>Knowledge</a:t>
            </a:r>
            <a:r>
              <a:rPr lang="en-US" dirty="0" smtClean="0"/>
              <a:t> and </a:t>
            </a:r>
            <a:r>
              <a:rPr lang="en-US" b="1" dirty="0" smtClean="0"/>
              <a:t>leadership</a:t>
            </a:r>
            <a:r>
              <a:rPr lang="en-US" dirty="0" smtClean="0"/>
              <a:t> is key  </a:t>
            </a:r>
          </a:p>
          <a:p>
            <a:endParaRPr lang="en-US" dirty="0" smtClean="0"/>
          </a:p>
          <a:p>
            <a:endParaRPr lang="en-US" dirty="0"/>
          </a:p>
        </p:txBody>
      </p:sp>
      <p:pic>
        <p:nvPicPr>
          <p:cNvPr id="4" name="Picture 2" descr="http://www.choiceawareness.com/cms2/uploads/Image/NewIdeas_fot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9743"/>
            <a:ext cx="2341385" cy="1563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438400"/>
            <a:ext cx="7896852" cy="431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907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4750" y="685800"/>
            <a:ext cx="5276850" cy="5981700"/>
          </a:xfrm>
        </p:spPr>
        <p:txBody>
          <a:bodyPr/>
          <a:lstStyle/>
          <a:p>
            <a:r>
              <a:rPr lang="en-US" sz="2200" b="1" dirty="0" smtClean="0"/>
              <a:t>NWF 2007 - Modeled SLR for Puget Sound to Tillamook Bay</a:t>
            </a:r>
          </a:p>
          <a:p>
            <a:pPr>
              <a:buFont typeface="Wingdings" panose="05000000000000000000" pitchFamily="2" charset="2"/>
              <a:buChar char="Ø"/>
            </a:pPr>
            <a:r>
              <a:rPr lang="en-US" sz="2200" dirty="0" smtClean="0"/>
              <a:t>Demonstrates likelihood of  significant loss of floodplain habitats</a:t>
            </a:r>
          </a:p>
          <a:p>
            <a:pPr lvl="1">
              <a:buFont typeface="Wingdings" panose="05000000000000000000" pitchFamily="2" charset="2"/>
              <a:buChar char="Ø"/>
            </a:pPr>
            <a:r>
              <a:rPr lang="en-US" sz="2000" dirty="0" smtClean="0"/>
              <a:t>Inundation, conversion and erosion</a:t>
            </a:r>
          </a:p>
          <a:p>
            <a:pPr lvl="1">
              <a:buFont typeface="Wingdings" panose="05000000000000000000" pitchFamily="2" charset="2"/>
              <a:buChar char="Ø"/>
            </a:pPr>
            <a:r>
              <a:rPr lang="en-US" sz="2000" dirty="0" smtClean="0"/>
              <a:t>Flooding of urban areas in Astoria, </a:t>
            </a:r>
            <a:r>
              <a:rPr lang="en-US" sz="2000" dirty="0" err="1" smtClean="0"/>
              <a:t>Ilwaco</a:t>
            </a:r>
            <a:r>
              <a:rPr lang="en-US" sz="2000" dirty="0" smtClean="0"/>
              <a:t>, </a:t>
            </a:r>
            <a:r>
              <a:rPr lang="en-US" sz="2000" dirty="0" err="1" smtClean="0"/>
              <a:t>etc</a:t>
            </a:r>
            <a:endParaRPr lang="en-US" sz="2000" dirty="0" smtClean="0"/>
          </a:p>
          <a:p>
            <a:pPr>
              <a:buFont typeface="Wingdings" panose="05000000000000000000" pitchFamily="2" charset="2"/>
              <a:buChar char="Ø"/>
            </a:pPr>
            <a:r>
              <a:rPr lang="en-US" sz="2200" dirty="0" smtClean="0"/>
              <a:t>Good first step BUT need more site specific, detailed information</a:t>
            </a:r>
          </a:p>
          <a:p>
            <a:pPr lvl="1"/>
            <a:r>
              <a:rPr lang="en-US" sz="2000" dirty="0" smtClean="0"/>
              <a:t>Lower </a:t>
            </a:r>
            <a:r>
              <a:rPr lang="en-US" sz="2000" dirty="0"/>
              <a:t>C</a:t>
            </a:r>
            <a:r>
              <a:rPr lang="en-US" sz="2000" dirty="0" smtClean="0"/>
              <a:t>olumbia composited with </a:t>
            </a:r>
            <a:r>
              <a:rPr lang="en-US" sz="2000" dirty="0" err="1" smtClean="0"/>
              <a:t>Willapa</a:t>
            </a:r>
            <a:r>
              <a:rPr lang="en-US" sz="2000" dirty="0" smtClean="0"/>
              <a:t> down to Tillamook Bay (1.4 million acres)</a:t>
            </a:r>
          </a:p>
          <a:p>
            <a:pPr lvl="1"/>
            <a:r>
              <a:rPr lang="en-US" sz="2000" dirty="0" smtClean="0"/>
              <a:t>Covered only up to Cathlamet</a:t>
            </a:r>
          </a:p>
          <a:p>
            <a:pPr lvl="1">
              <a:buFont typeface="Wingdings" panose="05000000000000000000" pitchFamily="2" charset="2"/>
              <a:buChar char="Ø"/>
            </a:pPr>
            <a:r>
              <a:rPr lang="en-US" sz="2000" i="1" dirty="0" smtClean="0"/>
              <a:t>Local planners, officials,</a:t>
            </a:r>
            <a:r>
              <a:rPr lang="en-US" sz="2000" i="1" dirty="0"/>
              <a:t> </a:t>
            </a:r>
            <a:r>
              <a:rPr lang="en-US" sz="2000" i="1" dirty="0" smtClean="0"/>
              <a:t>funders,  restoration practitioners, cannot make significant investment decisions based on these data alone</a:t>
            </a:r>
            <a:endParaRPr lang="en-US" sz="2000" i="1" dirty="0"/>
          </a:p>
        </p:txBody>
      </p:sp>
      <p:sp>
        <p:nvSpPr>
          <p:cNvPr id="4" name="Text Box 37"/>
          <p:cNvSpPr txBox="1">
            <a:spLocks noChangeArrowheads="1"/>
          </p:cNvSpPr>
          <p:nvPr/>
        </p:nvSpPr>
        <p:spPr bwMode="auto">
          <a:xfrm>
            <a:off x="352647" y="76200"/>
            <a:ext cx="79265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auto" hangingPunct="1">
              <a:spcBef>
                <a:spcPct val="0"/>
              </a:spcBef>
              <a:spcAft>
                <a:spcPts val="0"/>
              </a:spcAft>
              <a:buFontTx/>
              <a:buNone/>
            </a:pPr>
            <a:r>
              <a:rPr lang="en-US" altLang="en-US" b="1" dirty="0">
                <a:solidFill>
                  <a:srgbClr val="002060"/>
                </a:solidFill>
                <a:latin typeface="Bodoni MT"/>
              </a:rPr>
              <a:t>Mitigating</a:t>
            </a:r>
            <a:r>
              <a:rPr lang="en-US" altLang="en-US" sz="2000" b="1" dirty="0" smtClean="0">
                <a:solidFill>
                  <a:prstClr val="black"/>
                </a:solidFill>
              </a:rPr>
              <a:t> </a:t>
            </a:r>
            <a:r>
              <a:rPr lang="en-US" altLang="en-US" b="1" dirty="0">
                <a:solidFill>
                  <a:srgbClr val="002060"/>
                </a:solidFill>
                <a:latin typeface="Bodoni MT"/>
              </a:rPr>
              <a:t>for Climate Change– </a:t>
            </a:r>
            <a:r>
              <a:rPr lang="en-US" altLang="en-US" b="1" dirty="0" smtClean="0">
                <a:solidFill>
                  <a:srgbClr val="002060"/>
                </a:solidFill>
                <a:latin typeface="Bodoni MT"/>
              </a:rPr>
              <a:t>Sea Level Rise</a:t>
            </a:r>
            <a:endParaRPr lang="en-US" altLang="en-US" b="1" dirty="0">
              <a:solidFill>
                <a:srgbClr val="002060"/>
              </a:solidFill>
              <a:latin typeface="Bodoni MT"/>
            </a:endParaRPr>
          </a:p>
          <a:p>
            <a:pPr eaLnBrk="1" fontAlgn="auto" hangingPunct="1">
              <a:spcBef>
                <a:spcPct val="0"/>
              </a:spcBef>
              <a:spcAft>
                <a:spcPts val="0"/>
              </a:spcAft>
              <a:buFontTx/>
              <a:buNone/>
            </a:pPr>
            <a:endParaRPr lang="en-US" altLang="en-US" sz="2000" b="1" dirty="0">
              <a:solidFill>
                <a:prstClr val="black"/>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3144"/>
            <a:ext cx="363855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695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5" name="TextBox 4"/>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2" name="TextBox 1"/>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Cambria"/>
                <a:cs typeface="+mn-cs"/>
              </a:rPr>
              <a:t>Current MHHW</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326081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7" name="TextBox 6"/>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5" name="TextBox 4"/>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smtClean="0">
                <a:solidFill>
                  <a:prstClr val="black"/>
                </a:solidFill>
                <a:latin typeface="Cambria"/>
                <a:cs typeface="+mn-cs"/>
              </a:rPr>
              <a:t>1ft Sea Level Rise</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2309233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7" name="TextBox 6"/>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5" name="TextBox 4"/>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a:solidFill>
                  <a:prstClr val="black"/>
                </a:solidFill>
                <a:latin typeface="Cambria"/>
                <a:cs typeface="+mn-cs"/>
              </a:rPr>
              <a:t>2</a:t>
            </a:r>
            <a:r>
              <a:rPr lang="en-US" sz="2000" b="1" dirty="0" smtClean="0">
                <a:solidFill>
                  <a:prstClr val="black"/>
                </a:solidFill>
                <a:latin typeface="Cambria"/>
                <a:cs typeface="+mn-cs"/>
              </a:rPr>
              <a:t>ft Sea Level Rise</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3219040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
            <a:ext cx="12801600"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0800" y="914400"/>
            <a:ext cx="3276600" cy="1477328"/>
          </a:xfrm>
          <a:prstGeom prst="rect">
            <a:avLst/>
          </a:prstGeom>
          <a:solidFill>
            <a:schemeClr val="bg1">
              <a:alpha val="50000"/>
            </a:schemeClr>
          </a:solidFill>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000" dirty="0">
                <a:solidFill>
                  <a:prstClr val="black"/>
                </a:solidFill>
                <a:latin typeface="Cambria"/>
                <a:cs typeface="+mn-cs"/>
              </a:rPr>
              <a:t>Levels represent inundation at high tide. Areas that are hydrologically connected are shown in shades of blue (darker blue = greater depth</a:t>
            </a:r>
            <a:r>
              <a:rPr lang="en-US" sz="1000" dirty="0" smtClean="0">
                <a:solidFill>
                  <a:prstClr val="black"/>
                </a:solidFill>
                <a:latin typeface="Cambria"/>
                <a:cs typeface="+mn-cs"/>
              </a:rPr>
              <a:t>).</a:t>
            </a:r>
          </a:p>
          <a:p>
            <a:pPr marL="171450" indent="-171450" fontAlgn="auto">
              <a:spcBef>
                <a:spcPts val="0"/>
              </a:spcBef>
              <a:spcAft>
                <a:spcPts val="0"/>
              </a:spcAft>
              <a:buFont typeface="Arial" panose="020B0604020202020204" pitchFamily="34" charset="0"/>
              <a:buChar char="•"/>
            </a:pPr>
            <a:r>
              <a:rPr lang="en-US" sz="1000" dirty="0" smtClean="0">
                <a:solidFill>
                  <a:prstClr val="black"/>
                </a:solidFill>
                <a:latin typeface="Cambria"/>
                <a:cs typeface="+mn-cs"/>
              </a:rPr>
              <a:t>Low-lying </a:t>
            </a:r>
            <a:r>
              <a:rPr lang="en-US" sz="1000" dirty="0">
                <a:solidFill>
                  <a:prstClr val="black"/>
                </a:solidFill>
                <a:latin typeface="Cambria"/>
                <a:cs typeface="+mn-cs"/>
              </a:rPr>
              <a:t>areas, displayed in green, are hydrologically "unconnected" areas that may flood. They are determined solely by how well the elevation data captures the area's hydraulics. </a:t>
            </a:r>
            <a:r>
              <a:rPr lang="en-US" sz="1000" b="1" i="1" dirty="0">
                <a:solidFill>
                  <a:prstClr val="black"/>
                </a:solidFill>
                <a:latin typeface="Cambria"/>
                <a:cs typeface="+mn-cs"/>
              </a:rPr>
              <a:t>A more detailed analysis of these areas is required to determine the susceptibility to flooding</a:t>
            </a:r>
            <a:r>
              <a:rPr lang="en-US" sz="1000" b="1" i="1" dirty="0" smtClean="0">
                <a:solidFill>
                  <a:prstClr val="black"/>
                </a:solidFill>
                <a:latin typeface="Cambria"/>
                <a:cs typeface="+mn-cs"/>
              </a:rPr>
              <a:t>.</a:t>
            </a:r>
            <a:endParaRPr lang="en-US" sz="1000" b="1" i="1" dirty="0">
              <a:solidFill>
                <a:prstClr val="black"/>
              </a:solidFill>
              <a:latin typeface="Cambria"/>
              <a:cs typeface="+mn-cs"/>
            </a:endParaRPr>
          </a:p>
        </p:txBody>
      </p:sp>
      <p:sp>
        <p:nvSpPr>
          <p:cNvPr id="6" name="TextBox 5"/>
          <p:cNvSpPr txBox="1"/>
          <p:nvPr/>
        </p:nvSpPr>
        <p:spPr>
          <a:xfrm>
            <a:off x="5320743" y="6553200"/>
            <a:ext cx="1994457"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mbria"/>
                <a:cs typeface="+mn-cs"/>
              </a:rPr>
              <a:t>https://coast.noaa.gov/slr/</a:t>
            </a:r>
          </a:p>
        </p:txBody>
      </p:sp>
      <p:sp>
        <p:nvSpPr>
          <p:cNvPr id="7" name="TextBox 6"/>
          <p:cNvSpPr txBox="1"/>
          <p:nvPr/>
        </p:nvSpPr>
        <p:spPr>
          <a:xfrm>
            <a:off x="0" y="152400"/>
            <a:ext cx="9144000" cy="400110"/>
          </a:xfrm>
          <a:prstGeom prst="rect">
            <a:avLst/>
          </a:prstGeom>
          <a:solidFill>
            <a:schemeClr val="bg1"/>
          </a:solidFill>
        </p:spPr>
        <p:txBody>
          <a:bodyPr wrap="square" rtlCol="0">
            <a:spAutoFit/>
          </a:bodyPr>
          <a:lstStyle/>
          <a:p>
            <a:pPr algn="ctr" fontAlgn="auto">
              <a:spcBef>
                <a:spcPts val="0"/>
              </a:spcBef>
              <a:spcAft>
                <a:spcPts val="0"/>
              </a:spcAft>
            </a:pPr>
            <a:r>
              <a:rPr lang="en-US" sz="2000" b="1" dirty="0">
                <a:solidFill>
                  <a:prstClr val="black"/>
                </a:solidFill>
                <a:latin typeface="Cambria"/>
                <a:cs typeface="+mn-cs"/>
              </a:rPr>
              <a:t>3</a:t>
            </a:r>
            <a:r>
              <a:rPr lang="en-US" sz="2000" b="1" dirty="0" smtClean="0">
                <a:solidFill>
                  <a:prstClr val="black"/>
                </a:solidFill>
                <a:latin typeface="Cambria"/>
                <a:cs typeface="+mn-cs"/>
              </a:rPr>
              <a:t>ft Sea Level Rise</a:t>
            </a:r>
            <a:endParaRPr lang="en-US" sz="2000" b="1" dirty="0">
              <a:solidFill>
                <a:prstClr val="black"/>
              </a:solidFill>
              <a:latin typeface="Cambria"/>
              <a:cs typeface="+mn-cs"/>
            </a:endParaRPr>
          </a:p>
        </p:txBody>
      </p:sp>
    </p:spTree>
    <p:extLst>
      <p:ext uri="{BB962C8B-B14F-4D97-AF65-F5344CB8AC3E}">
        <p14:creationId xmlns:p14="http://schemas.microsoft.com/office/powerpoint/2010/main" val="4066865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rug Take Back 323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E36C09"/>
      </a:accent6>
      <a:hlink>
        <a:srgbClr val="0000FF"/>
      </a:hlink>
      <a:folHlink>
        <a:srgbClr val="800080"/>
      </a:folHlink>
    </a:clrScheme>
    <a:fontScheme name="Custom 4">
      <a:majorFont>
        <a:latin typeface="Bodoni MT"/>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rug Take Back 323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E36C09"/>
      </a:accent6>
      <a:hlink>
        <a:srgbClr val="0000FF"/>
      </a:hlink>
      <a:folHlink>
        <a:srgbClr val="800080"/>
      </a:folHlink>
    </a:clrScheme>
    <a:fontScheme name="Custom 4">
      <a:majorFont>
        <a:latin typeface="Bodoni MT"/>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rug Take Back 323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E36C09"/>
      </a:accent6>
      <a:hlink>
        <a:srgbClr val="0000FF"/>
      </a:hlink>
      <a:folHlink>
        <a:srgbClr val="800080"/>
      </a:folHlink>
    </a:clrScheme>
    <a:fontScheme name="Custom 4">
      <a:majorFont>
        <a:latin typeface="Bodoni MT"/>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rug Take Back 323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E36C09"/>
      </a:accent6>
      <a:hlink>
        <a:srgbClr val="0000FF"/>
      </a:hlink>
      <a:folHlink>
        <a:srgbClr val="800080"/>
      </a:folHlink>
    </a:clrScheme>
    <a:fontScheme name="Custom 4">
      <a:majorFont>
        <a:latin typeface="Bodoni MT"/>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24305</TotalTime>
  <Words>1789</Words>
  <Application>Microsoft Office PowerPoint</Application>
  <PresentationFormat>On-screen Show (4:3)</PresentationFormat>
  <Paragraphs>194</Paragraphs>
  <Slides>27</Slides>
  <Notes>1</Notes>
  <HiddenSlides>0</HiddenSlides>
  <MMClips>1</MMClip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Default Design</vt:lpstr>
      <vt:lpstr>Drug Take Back 32310</vt:lpstr>
      <vt:lpstr>1_Drug Take Back 32310</vt:lpstr>
      <vt:lpstr>2_Drug Take Back 32310</vt:lpstr>
      <vt:lpstr>3_Drug Take Back 32310</vt:lpstr>
      <vt:lpstr>PowerPoint Presentation</vt:lpstr>
      <vt:lpstr>Predicted Changes with Climate Change</vt:lpstr>
      <vt:lpstr>Paradigm Shift</vt:lpstr>
      <vt:lpstr>Orderly Proactive Transition  vs Abrupt Reactive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Results -  Stream Temperatures Summer 2015</vt:lpstr>
      <vt:lpstr>Assessment Results -  Stream Temperatures Summer 2015</vt:lpstr>
      <vt:lpstr>Assessment Results -  Stream Temperatures Summer 2015</vt:lpstr>
      <vt:lpstr>On-Going Cold Water Refuges Work</vt:lpstr>
      <vt:lpstr>PowerPoint Presentation</vt:lpstr>
    </vt:vector>
  </TitlesOfParts>
  <Company>Estuary Partnership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Collins</dc:creator>
  <cp:lastModifiedBy>Matthew Schwartz</cp:lastModifiedBy>
  <cp:revision>602</cp:revision>
  <cp:lastPrinted>2016-04-07T23:34:36Z</cp:lastPrinted>
  <dcterms:created xsi:type="dcterms:W3CDTF">2009-11-18T00:29:09Z</dcterms:created>
  <dcterms:modified xsi:type="dcterms:W3CDTF">2016-06-20T22:50:27Z</dcterms:modified>
</cp:coreProperties>
</file>