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ink/ink25.xml" ContentType="application/inkml+xml"/>
  <Override PartName="/ppt/ink/ink26.xml" ContentType="application/inkml+xml"/>
  <Override PartName="/ppt/ink/ink27.xml" ContentType="application/inkml+xml"/>
  <Override PartName="/ppt/notesSlides/notesSlide24.xml" ContentType="application/vnd.openxmlformats-officedocument.presentationml.notesSlide+xml"/>
  <Override PartName="/ppt/ink/ink28.xml" ContentType="application/inkml+xml"/>
  <Override PartName="/ppt/ink/ink29.xml" ContentType="application/inkml+xml"/>
  <Override PartName="/ppt/ink/ink30.xml" ContentType="application/inkml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3"/>
  </p:notesMasterIdLst>
  <p:sldIdLst>
    <p:sldId id="256" r:id="rId5"/>
    <p:sldId id="467" r:id="rId6"/>
    <p:sldId id="477" r:id="rId7"/>
    <p:sldId id="466" r:id="rId8"/>
    <p:sldId id="490" r:id="rId9"/>
    <p:sldId id="474" r:id="rId10"/>
    <p:sldId id="492" r:id="rId11"/>
    <p:sldId id="493" r:id="rId12"/>
    <p:sldId id="494" r:id="rId13"/>
    <p:sldId id="469" r:id="rId14"/>
    <p:sldId id="495" r:id="rId15"/>
    <p:sldId id="486" r:id="rId16"/>
    <p:sldId id="487" r:id="rId17"/>
    <p:sldId id="488" r:id="rId18"/>
    <p:sldId id="489" r:id="rId19"/>
    <p:sldId id="468" r:id="rId20"/>
    <p:sldId id="465" r:id="rId21"/>
    <p:sldId id="496" r:id="rId22"/>
    <p:sldId id="497" r:id="rId23"/>
    <p:sldId id="498" r:id="rId24"/>
    <p:sldId id="476" r:id="rId25"/>
    <p:sldId id="455" r:id="rId26"/>
    <p:sldId id="479" r:id="rId27"/>
    <p:sldId id="480" r:id="rId28"/>
    <p:sldId id="481" r:id="rId29"/>
    <p:sldId id="456" r:id="rId30"/>
    <p:sldId id="460" r:id="rId31"/>
    <p:sldId id="458" r:id="rId32"/>
    <p:sldId id="462" r:id="rId33"/>
    <p:sldId id="478" r:id="rId34"/>
    <p:sldId id="457" r:id="rId35"/>
    <p:sldId id="459" r:id="rId36"/>
    <p:sldId id="472" r:id="rId37"/>
    <p:sldId id="463" r:id="rId38"/>
    <p:sldId id="485" r:id="rId39"/>
    <p:sldId id="461" r:id="rId40"/>
    <p:sldId id="482" r:id="rId41"/>
    <p:sldId id="484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5FFCB3-13AD-40F1-8CA0-0F685DA341C6}" v="81" dt="2026-09-08T23:38:49.237"/>
    <p1510:client id="{80782015-C526-694E-326D-8E169CCC27E1}" v="349" dt="2026-09-08T23:23:34.7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81"/>
    <p:restoredTop sz="85274"/>
  </p:normalViewPr>
  <p:slideViewPr>
    <p:cSldViewPr snapToGrid="0" showGuides="1">
      <p:cViewPr varScale="1">
        <p:scale>
          <a:sx n="103" d="100"/>
          <a:sy n="103" d="100"/>
        </p:scale>
        <p:origin x="424" y="176"/>
      </p:cViewPr>
      <p:guideLst>
        <p:guide orient="horz" pos="2136"/>
        <p:guide pos="3864"/>
      </p:guideLst>
    </p:cSldViewPr>
  </p:slideViewPr>
  <p:notesTextViewPr>
    <p:cViewPr>
      <p:scale>
        <a:sx n="90" d="100"/>
        <a:sy n="9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21:46:29.856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3872 2183 24575,'-59'0'0,"37"0"0,-37 0 0,49 0 0,0 0 0,1 0 0,0 0 0,-1 0 0,2 0 0,1 0 0,1 0 0,0 0 0,-1 0 0,-1 0 0,1 0 0,-1 0 0,1 0 0,1 0 0,-2 0 0,0 0 0,0 0 0,0 0 0,-1 0 0,0 0 0,0 0 0,-2 0 0,1 0 0,-1 0 0,-1 0 0,-1 0 0,-3 0 0,-2 0 0,0 0 0,1 0 0,-1 0 0,-1 0 0,-2 0 0,-2 0 0,-1 0 0,1 0 0,4 0 0,2 0 0,2 0 0,-1 0 0,1 0 0,1 0 0,3 0 0,2 0 0,1 0 0,1 0 0,-1 0 0,0 0 0,-1 0 0,0 0 0,-2 0 0,-2 0 0,-5 0 0,-5-1 0,-4 0 0,0 1 0,1-1 0,5 1 0,4 0 0,4 0 0,2 0 0,2 0 0,-1 0 0,0 0 0,-2-1 0,0 1 0,-2-2 0,0 1 0,1 0 0,0 1 0,3-1 0,1 0 0,2 1 0,0-1 0,1 1 0,0 0 0,0 0 0,0 0 0,-2 0 0,0 0 0,-1 0 0,0 0 0,-1 0 0,-2 0 0,-1 0 0,-2 0 0,-2 0 0,-1 0 0,-2 0 0,-1 0 0,-1 0 0,0 0 0,3 0 0,4-1 0,3 0 0,4 0 0,1 1 0,2 0 0,0 0 0,0-1 0,-1 0 0,-2-1 0,0 0 0,0 0 0,0-1 0,0 1 0,0 0 0,1-1 0,0 1 0,1 0 0,0-1 0,0 1 0,-1-1 0,1 1 0,-1-1 0,0 0 0,1 0 0,-1-1 0,-1 1 0,1-1 0,-1 0 0,1 1 0,0 0 0,-2-1 0,1 0 0,-1 0 0,0-2 0,1 0 0,0-1 0,0-1 0,0 0 0,0 0 0,0-1 0,-1-1 0,0-1 0,0 1 0,1-1 0,-1 1 0,0-1 0,1 1 0,-1 1 0,1-1 0,0 0 0,1 2 0,2 0 0,0 1 0,1 1 0,-2-2 0,-1 0 0,-1-1 0,-1 0 0,2 2 0,2 1 0,1 2 0,1-1 0,0 1 0,0-2 0,0 1 0,1-1 0,-1 1 0,-1-3 0,0-1 0,0-1 0,0 0 0,1 0 0,0 2 0,1 1 0,0-1 0,0 1 0,-1-2 0,1 1 0,-1 0 0,1 1 0,-1 1 0,1-2 0,-1 0 0,0-2 0,1 1 0,0-1 0,0 0 0,0 1 0,0-2 0,0-1 0,-1-1 0,1 1 0,0 0 0,0 0 0,1 1 0,0 0 0,0 0 0,0 0 0,0 1 0,0 1 0,0 1 0,0-1 0,0-1 0,-1 0 0,1 0 0,0 1 0,0 1 0,0-1 0,-1 0 0,2 0 0,-1 0 0,0 0 0,0 2 0,1-1 0,0 1 0,0 0 0,0-1 0,0-1 0,-1-3 0,0-2 0,0 0 0,0-1 0,-1 1 0,1-1 0,-1 1 0,0 0 0,0 1 0,0 1 0,-1 2 0,1 1 0,-1 0 0,0 0 0,-1-1 0,2 0 0,0 1 0,0 0 0,0 0 0,-1 0 0,-1-1 0,1-1 0,-1 1 0,1 0 0,-1 0 0,1 1 0,1 0 0,0 1 0,0 1 0,1 1 0,-1 0 0,0 1 0,1-1 0,-3-1 0,0-1 0,-3-2 0,0 0 0,-2 1 0,2 2 0,0 2 0,-1 0 0,-3-1 0,-3-3 0,-3 1 0,0 0 0,3 3 0,4 2 0,4 1 0,1 2 0,0 0 0,-1 0 0,-2 0 0,-3 0 0,-3 0 0,-3-1 0,-3-1 0,-1 0 0,-1-1 0,1 1 0,0 0 0,1 0 0,2 2 0,1-1 0,3 1 0,1-1 0,2 0 0,-2-1 0,0 0 0,-2-1 0,0 1 0,0 0 0,0 0 0,0 1 0,-1 0 0,-2 0 0,0 0 0,-1-1 0,1 0 0,1 0 0,3 1 0,1 0 0,0 0 0,-1 1 0,1 0 0,0 0 0,2 0 0,3 0 0,2 0 0,2 0 0,1 0 0,0 0 0,0 0 0,-1 0 0,-1 0 0,-3 0 0,0 0 0,0 0 0,1 0 0,4 1 0,1 0 0,-1 1 0,-1 0 0,-1 0 0,-1 1 0,0-1 0,1-1 0,1-1 0,0 1 0,1 0 0,0-1 0,0 0 0,-1 0 0,-1 0 0,0 0 0,1 0 0,0 0 0,0 0 0,1 0 0,-1 0 0,-1 0 0,-1 0 0,1 0 0,0 0 0,0 0 0,0 0 0,-2 0 0,-1 0 0,0 0 0,-1 0 0,1 0 0,-1 0 0,2 0 0,-1 0 0,1 0 0,0 0 0,1 0 0,0 0 0,1 0 0,0 0 0,0 0 0,-1 0 0,-1 0 0,-1 0 0,1 0 0,-1 0 0,1 0 0,-1 0 0,0 0 0,-1 0 0,-1 0 0,0 0 0,0 0 0,1 0 0,0 0 0,0 0 0,0 0 0,-2 0 0,0 0 0,0 0 0,1 0 0,2 0 0,0 0 0,1 0 0,0 0 0,0 0 0,0 0 0,1 0 0,0 0 0,0 0 0,1 0 0,-1 0 0,-1 0 0,0 0 0,-1 0 0,-1 1 0,-1 0 0,-1-1 0,0 0 0,0 1 0,1-1 0,2 1 0,0 0 0,2-1 0,0 0 0,2 0 0,1 0 0,-1 0 0,2 0 0,-1 0 0,0 0 0,0 0 0,0 0 0,1 1 0,0 1 0,1 0 0,1-1 0,-2 0 0,-1 0 0,0 0 0,-3 0 0,0 1 0,0 0 0,-1 0 0,2-1 0,1 1 0,0-2 0,1 1 0,0-1 0,0 0 0,1 1 0,1 1 0,0 0 0,1-1 0,2 0 0,0 1 0,2-1 0,1 1 0,0 0 0,-1-1 0,0 1 0,-1 0 0,-1-1 0,-1 2 0,-1-2 0,1 0 0,2-1 0,0-1 0,0-1 0,0 0 0,0 1 0,-2-2 0,-1-1 0,0-1 0,0 0 0,0 0 0,0 2 0,-1 1 0,-2 1 0,1 2 0,-1 0 0,1 1 0,0-1 0,0 1 0,0-1 0,0 0 0,0 1 0,-1 0 0,1 0 0,0 0 0,-1-1 0,1 0 0,0 0 0,0 0 0,-1 1 0,1 1 0,-1 0 0,0-1 0,0 1 0,0-1 0,1 0 0,-1 0 0,2 0 0,0-2 0,1-2 0,0 0 0,0-2 0,0 2 0,-1-1 0,1 2 0,-2 0 0,-1 0 0,1 1 0,-1 0 0,1 0 0,-1 0 0,-2-2 0,-4-2 0,-4-2 0,-3-1 0,0 0 0,3 1 0,4 3 0,5 0 0,1 0 0,0-1 0,-1-2 0,0-3 0,1-1 0,-1-1 0,0 1 0,1 1 0,0 1 0,0-1 0,0-1 0,0-2 0,0-2 0,0-2 0,0-1 0,-1-2 0,1-1 0,0 0 0,0 3 0,1 4 0,0 4 0,0 4 0,1 3 0,-1 1 0,-1 1 0,0 0 0,0-2 0,-2 0 0,0-1 0,2 1 0,1 0 0,1 1 0,0 0 0,-4-1 0,-3-2 0,-2-1 0,-1 0 0,0-1 0,0 0 0,0 1 0,1 0 0,1 1 0,1 1 0,0-1 0,-1 1 0,0-1 0,-1 1 0,1-1 0,2 1 0,2 1 0,1 0 0,1-1 0,1 1 0,1 1 0,1-1 0,0 0 0,0 0 0,0 0 0,0 0 0,0-1 0,0 0 0,-1-1 0,1 0 0,-1-1 0,-1-1 0,0 0 0,0-1 0,-1 0 0,1 0 0,0 0 0,-1 1 0,1 0 0,-1 2 0,1 0 0,0 1 0,0 0 0,-1 0 0,1 1 0,-1 0 0,1-1 0,-1 1 0,1-1 0,0 0 0,0 0 0,0-1 0,0 1 0,0-1 0,-1 1 0,1-1 0,1 1 0,-1-1 0,1 0 0,0 1 0,0-1 0,0 1 0,-1 0 0,1 1 0,1-1 0,-2 1 0,1 0 0,0 0 0,0 0 0,1 0 0,-1-1 0,0 0 0,0 0 0,-1 0 0,2 0 0,-1-1 0,1 0 0,0 0 0,-1-1 0,0 0 0,0 1 0,0-1 0,0 0 0,0 1 0,0-1 0,0 1 0,0 0 0,1 1 0,0 0 0,-1 0 0,1 0 0,-1 0 0,0 0 0,1 1 0,0-1 0,0-1 0,0 2 0,0-2 0,0 1 0,0 0 0,0 0 0,0 0 0,0 0 0,0 0 0,0 0 0,0 1 0,1-1 0,-1 0 0,1-1 0,1 1 0,0-2 0,0 0 0,1-1 0,0 0 0,0 0 0,0 0 0,1 0 0,-1 0 0,-1 0 0,1 1 0,-1 0 0,0 0 0,0 0 0,1-1 0,-1 0 0,0 0 0,-1 0 0,2 1 0,-1-1 0,1 0 0,0 0 0,-1 1 0,0 1 0,0 0 0,-1 0 0,2 0 0,-1-1 0,0 1 0,1-1 0,0 1 0,0 0 0,1 0 0,-2 1 0,1-2 0,0 2 0,0-1 0,1 0 0,0 0 0,0 0 0,1 1 0,0-1 0,0 0 0,0 0 0,1 1 0,0-1 0,0 1 0,0-1 0,-1 0 0,1 1 0,1 0 0,0 1 0,0 0 0,1 1 0,0 0 0,0-1 0,-1 1 0,1-1 0,0 1 0,1 0 0,2 0 0,2 1 0,2 0 0,3 0 0,0 0 0,0 0 0,1 0 0,-2 0 0,1 0 0,-1 0 0,-3 0 0,-1 0 0,-1 0 0,-3 0 0,1 0 0,-1 0 0,1 0 0,1 0 0,1 0 0,-1 0 0,-1 0 0,-1 0 0,1 1 0,-1 0 0,0 1 0,0 1 0,0-1 0,-1-1 0,1 1 0,0 0 0,2 1 0,0-1 0,2 0 0,-1 0 0,2 0 0,0 0 0,-1 1 0,2-1 0,-1 0 0,0 1 0,0 0 0,-1 0 0,-1 0 0,-1 0 0,1 0 0,-1 0 0,-1 0 0,0 0 0,-1-1 0,-1 0 0,0 0 0,0 0 0,-1-1 0,-1 0 0,1 0 0,-1 0 0,1-1 0,-1 1 0,1-1 0,0 1 0,1-1 0,-1 1 0,1 0 0,-1 0 0,0 0 0,0-1 0,-1 1 0,-1 1 0,0-2 0,0 1 0,-1 0 0,-1 0 0,0-1 0,0 1 0,-1-1 0,1 1 0,0-1 0,-1 1 0,1-1 0,0 1 0,0-1 0,1 0 0,1 1 0,0-1 0,1 0 0,1 0 0,1 0 0,1 0 0,-1 0 0,0 0 0,-2 0 0,1 0 0,0 0 0,1 0 0,0 0 0,0 0 0,1 0 0,0 0 0,1 0 0,0 0 0,-2 0 0,1 0 0,0 0 0,0 0 0,1 0 0,0 0 0,1 0 0,0 0 0,0 0 0,-1 0 0,-2 0 0,0 0 0,-1 0 0,-1 0 0,0 0 0,0 0 0,1 0 0,-1 0 0,2 0 0,0 0 0,0 0 0,2 0 0,0 0 0,1 0 0,0 0 0,0 0 0,2 0 0,-1 0 0,0 0 0,0 0 0,0 0 0,-1 0 0,0 0 0,0 0 0,2 0 0,0 0 0,1 0 0,0 0 0,0 0 0,-1 0 0,0 0 0,-1 0 0,0 0 0,1 0 0,1 0 0,1 0 0,0 0 0,0 0 0,-1 1 0,0 2 0,1 1 0,1 1 0,1 1 0,1-1 0,0 1 0,0 2 0,1 1 0,1 1 0,0 3 0,0 0 0,0-2 0,-1 0 0,1-1 0,3 0 0,0 1 0,2-1 0,0 1 0,0 1 0,-1-2 0,-2 1 0,-1 0 0,-1 0 0,-1 1 0,-2-1 0,-3 0 0,-1-2 0,-2 1 0,-2 1 0,0 0 0,-1 0 0,-1 1 0,0 1 0,1 0 0,0 1 0,1 0 0,0 0 0,-1-1 0,0-1 0,-2-2 0,1-1 0,-1 1 0,0 1 0,0 0 0,0 1 0,0 0 0,0 2 0,0 1 0,1 2 0,-1-1 0,-1 0 0,1 0 0,-1-2 0,0-1 0,-2-2 0,0-1 0,-1 0 0,-1-1 0,1 2 0,0 3 0,1 2 0,0 2 0,1 2 0,2 0 0,0 1 0,-1-2 0,1-1 0,-1-4 0,-1-2 0,0 0 0,-1 0 0,0 2 0,0 3 0,1 2 0,-1 2 0,-1 1 0,1-2 0,-1-3 0,-1-2 0,1-3 0,0-3 0,0 0 0,0 0 0,0 1 0,0 0 0,1 1 0,0 1 0,1 1 0,-1-1 0,-1 1 0,1-2 0,-1-1 0,1-1 0,1 0 0,0 1 0,-1 1 0,1 0 0,1 2 0,0-1 0,0 1 0,0 2 0,1-1 0,0 1 0,0-2 0,0-1 0,0-2 0,-2-1 0,-1-2 0,-1-2 0,0-1 0,-1-2 0,0 0 0,0-1 0,1 0 0,-1 0 0,0 1 0,0-1 0,1 0 0,-1 0 0,1 1 0,0-1 0,0 0 0,0 1 0,0 0 0,0 0 0,0 0 0,0-1 0,0 0 0,-1 0 0,1-1 0,-1 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21:46:35.022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 1 24575,'5'2'0,"0"0"0,4 0 0,8 1 0,6 1 0,5 3 0,-3 0 0,-4-1 0,-5-2 0,-6-2 0,-2-1 0,-1 0 0,2 1 0,4 2 0,2 0 0,0 0 0,-2-2 0,-3-1 0,-4 0 0,-1-1 0,-1 0 0,-2 0 0,0 0 0,0 0 0,0 1 0,2 0 0,0 1 0,1-1 0,-1 1 0,1-1 0,0 0 0,1-1 0,2 0 0,1 0 0,1 0 0,-1 0 0,-2 0 0,-1 0 0,1 0 0,-1 0 0,1 0 0,2 0 0,2 0 0,3 0 0,1-1 0,0 1 0,0-2 0,-2 0 0,-2 1 0,-2 0 0,-1 0 0,0 0 0,-1 0 0,1-1 0,0 2 0,0-1 0,0 1 0,0-1 0,0 0 0,1 1 0,-1-1 0,-1 0 0,0 1 0,0-1 0,-2 1 0,1 0 0,0 0 0,0 0 0,0 0 0,0 0 0,0 0 0,-1 0 0,1 0 0,-2 0 0,1-1 0,-1 0 0,-1 0 0,0 1 0,-2-1 0,2 1 0,0 0 0,1-1 0,1 1 0,2-2 0,0 0 0,1 0 0,0 0 0,0 0 0,0 0 0,0 0 0,0 0 0,0 0 0,0 0 0,0 0 0,0 1 0,0 0 0,1 1 0,-1-1 0,-1 1 0,0-1 0,-1 1 0,0-1 0,-1 1 0,-1-2 0,1 1 0,0-1 0,-1 1 0,1 0 0,0 0 0,1 0 0,1 0 0,1 0 0,1 0 0,-1 1 0,1 0 0,1 0 0,0 0 0,1 0 0,0 0 0,-2 0 0,-1 0 0,-2 0 0,-1 0 0,-1 0 0,0-1 0,-2 0 0,0 1 0,0 0 0,1 0 0,0 0 0,1 0 0,1 0 0,2 0 0,1 0 0,2 0 0,2 0 0,1 0 0,0 0 0,2 0 0,-1 0 0,-1 0 0,0 0 0,-1 0 0,0 0 0,-1 1 0,0 0 0,-1 1 0,1 2 0,-2-1 0,1 1 0,-1 0 0,-1-1 0,-1 1 0,0-1 0,-1 0 0,0 1 0,0 0 0,1 0 0,1 1 0,0 0 0,0 0 0,0 0 0,0 0 0,-1 0 0,0 0 0,-1-1 0,-1 1 0,0 0 0,0-1 0,-1 1 0,0-1 0,-1 0 0,1 0 0,-1 0 0,1 2 0,-1-1 0,0 1 0,0 0 0,0 0 0,-1 0 0,1 0 0,0 0 0,-1 0 0,0 0 0,0 0 0,0-1 0,-1-1 0,1 1 0,-1 0 0,1-1 0,0 1 0,-1 0 0,0-1 0,0 1 0,-1-1 0,1 1 0,0 0 0,-1-1 0,1 1 0,-1 0 0,0 0 0,0 2 0,0 1 0,0 1 0,0 0 0,0 0 0,0 0 0,0 0 0,0 1 0,0-1 0,0 1 0,0 0 0,0 0 0,-1 1 0,0 1 0,-1-1 0,0 1 0,-1 0 0,1 0 0,-1 0 0,0 1 0,-1 0 0,0-1 0,1 0 0,-1-1 0,1-3 0,-1 0 0,1-1 0,-2-1 0,1-1 0,-1 0 0,-1 1 0,0 0 0,0 2 0,1-1 0,1-1 0,1 1 0,0-1 0,0 0 0,1-1 0,0 1 0,0-2 0,1 1 0,0 0 0,0-1 0,1 0 0,-1 0 0,1 0 0,0-1 0,-1 0 0,1 0 0,0 1 0,0-1 0,-1 0 0,1-1 0,-1 0 0,1 1 0,-1-1 0,0 0 0,0 1 0,0 0 0,-1 1 0,0-1 0,1 1 0,-1-1 0,1 1 0,0-1 0,0 0 0,0 0 0,0 0 0,0 0 0,0 1 0,0-1 0,0 1 0,0-1 0,0-1 0,0 0 0,1 0 0,-1-1 0,1-1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21:54:19.21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3920 2211 24575,'-3'-2'0,"0"0"0,1 2 0,-1 0 0,0 0 0,-1 0 0,1 0 0,0 0 0,-1 0 0,2 0 0,-1 0 0,-1 0 0,0 0 0,0 0 0,1 0 0,0 0 0,0 0 0,1 0 0,-1 0 0,0 0 0,0 0 0,1 0 0,0 0 0,0 0 0,0 0 0,-1 0 0,1 0 0,-1 0 0,0 0 0,0 0 0,-1 0 0,-1 0 0,0 0 0,1 0 0,-1 0 0,0 0 0,0 1 0,-1-1 0,0 1 0,0-1 0,-1 1 0,0-1 0,1 1 0,-1 0 0,0 0 0,0-1 0,-1 1 0,2-1 0,0 1 0,0 0 0,2-1 0,-1 0 0,0 0 0,0 0 0,-1 0 0,1 0 0,-1 0 0,1 0 0,-2 0 0,1 0 0,0 0 0,0 0 0,-1 0 0,0 0 0,-1 0 0,0 0 0,0 0 0,0 0 0,0 0 0,1 0 0,0 0 0,1 0 0,-1 0 0,1 0 0,1 0 0,0 0 0,1 0 0,0 0 0,0 0 0,0 0 0,-1 0 0,-1 0 0,-1 0 0,-1 0 0,1 0 0,-1 0 0,2 0 0,0 0 0,1 0 0,0 0 0,0 0 0,0 0 0,0 0 0,1 0 0,-1 0 0,1 0 0,-2 0 0,0 0 0,0 0 0,-1 0 0,1-1 0,-2 0 0,-1 0 0,-1 0 0,0 0 0,0-1 0,-1 2 0,1-2 0,0 2 0,0-1 0,0 0 0,2 0 0,-1 0 0,1 0 0,-1 0 0,-1 1 0,1-1 0,-1 0 0,1 0 0,-2 1 0,-1 0 0,2 0 0,0 0 0,1 0 0,2 0 0,0 0 0,0 0 0,1 0 0,0 0 0,0 0 0,0 0 0,0 0 0,0 0 0,0 0 0,0 0 0,-1 0 0,0 0 0,-1 0 0,0 0 0,0 0 0,0 0 0,-1 0 0,0 0 0,0 0 0,0 0 0,-1 0 0,0 0 0,-1 0 0,0 0 0,0 0 0,0 0 0,1 0 0,0 0 0,1 0 0,1 0 0,-1 0 0,-1 0 0,0 0 0,-1 0 0,1 0 0,1 0 0,-1 0 0,1 0 0,-1 0 0,0 0 0,0 0 0,-1 0 0,2 0 0,1 0 0,1 0 0,-1 0 0,0 0 0,-1 0 0,-1 0 0,1 0 0,-2 0 0,2 0 0,0 0 0,1 0 0,1 0 0,-1 0 0,-1 0 0,0 0 0,0 0 0,-1 0 0,0 0 0,1 0 0,1 0 0,1 0 0,0 0 0,0 0 0,0 0 0,0 0 0,1 0 0,0 0 0,1 0 0,-1 0 0,0 0 0,1 0 0,1 1 0,0-1 0,1 1 0,-2-1 0,1 0 0,-1 0 0,1 0 0,-1 0 0,1 0 0,0 0 0,1 0 0,0 0 0,-2 0 0,0 0 0,-1 0 0,-2 0 0,0 0 0,0 0 0,1 0 0,0-1 0,1 1 0,1-2 0,-1 1 0,2 0 0,-1 0 0,-1 1 0,1-1 0,0-1 0,0 1 0,-1-1 0,1 0 0,-1-1 0,-1 1 0,1-2 0,-2 0 0,1-1 0,1 1 0,1 0 0,1 1 0,-1 0 0,2 0 0,-1-1 0,-1 0 0,0 0 0,0 0 0,1 0 0,0 1 0,0-1 0,0 1 0,-1 0 0,1 0 0,0 0 0,1 0 0,0 1 0,0-1 0,0 1 0,0-1 0,0 0 0,0 0 0,0 0 0,0 0 0,0 0 0,-1-1 0,-1 0 0,1 0 0,0 1 0,0 0 0,1 0 0,0 1 0,0-1 0,1 1 0,0-1 0,-1-1 0,0 0 0,-1 0 0,0 0 0,0 0 0,1 0 0,-1 0 0,1 0 0,-1 0 0,1 1 0,0-1 0,-1 0 0,1-1 0,-2 0 0,1 1 0,0-1 0,1 0 0,0 1 0,0 1 0,0-1 0,1 2 0,0-2 0,-1 1 0,0 0 0,0-1 0,0 1 0,0 0 0,0-1 0,0 0 0,0 0 0,0 1 0,0-1 0,0 0 0,1 1 0,-1-2 0,0 1 0,-1 0 0,1-1 0,-1 1 0,0-1 0,2 1 0,0 0 0,-1 0 0,1-1 0,-1 1 0,0-1 0,1 1 0,0 1 0,1 0 0,-1 0 0,1 1 0,0 0 0,0 0 0,1 0 0,-1 0 0,0 0 0,-1-1 0,0 0 0,0-1 0,1 1 0,-1-1 0,0 1 0,1-1 0,-1 0 0,0 1 0,1-1 0,-1 0 0,1 0 0,-1 0 0,1 0 0,-1-1 0,0 1 0,0 0 0,0 1 0,0-1 0,0 1 0,0 0 0,0-1 0,0 0 0,0 1 0,0 0 0,0 0 0,1 1 0,0 0 0,0 0 0,0 0 0,0 0 0,0-1 0,0 1 0,0-1 0,0 1 0,1-1 0,-1-1 0,0 0 0,0 1 0,0 0 0,0-1 0,0 0 0,0 0 0,0 1 0,0 1 0,0 0 0,0 0 0,1 0 0,-1 0 0,1 0 0,-1 0 0,0 1 0,0-1 0,1 0 0,-1 0 0,0 0 0,1-1 0,-1 1 0,0-1 0,0 1 0,1-1 0,-1 1 0,0 0 0,0 0 0,0 0 0,0 0 0,1-1 0,-1-1 0,1-2 0,0 0 0,0 0 0,0 2 0,0 0 0,0 2 0,0 0 0,0-1 0,0 1 0,0-1 0,0 0 0,0 0 0,0 0 0,0 1 0,0 0 0,0-1 0,0 0 0,0 0 0,0-2 0,0-1 0,0 1 0,0 0 0,0 1 0,0 1 0,0-1 0,0 0 0,-1 0 0,1-1 0,-1 1 0,1-1 0,-1 1 0,0 0 0,1 0 0,0 0 0,0-1 0,0-1 0,-1 1 0,1-1 0,-1 2 0,0-1 0,1 1 0,0 0 0,0 0 0,0 1 0,0 0 0,0 0 0,0 1 0,-1 0 0,1 0 0,-1 0 0,1 0 0,0-1 0,0 0 0,0 0 0,0 0 0,0 0 0,0-2 0,0 1 0,0-1 0,0-1 0,0 1 0,0 0 0,0 1 0,0 0 0,0 0 0,0 0 0,0 1 0,0 0 0,0 1 0,0-1 0,0 0 0,0 1 0,0 0 0,0 0 0,0 0 0,0 0 0,0-1 0,0 1 0,0-1 0,0-1 0,0 1 0,0-1 0,-1 0 0,0 1 0,1-1 0,-1 0 0,1 0 0,-1 0 0,0 1 0,1 0 0,-1-1 0,1 1 0,-1 0 0,1 0 0,0 1 0,0-1 0,-1 0 0,0-1 0,0 1 0,0-1 0,0 1 0,0-1 0,1 0 0,-1 0 0,1 0 0,-1-1 0,0 1 0,1-1 0,0 2 0,0-1 0,0 1 0,0 1 0,0 0 0,0 0 0,0 0 0,0-1 0,0 1 0,0-1 0,0 0 0,0 0 0,0 0 0,0 0 0,0 0 0,0 0 0,0-1 0,0-1 0,-1 1 0,1 0 0,-1 0 0,0 0 0,1 0 0,-1 0 0,1 1 0,-1 0 0,0 0 0,1 0 0,-1 1 0,0 0 0,0-1 0,0 0 0,1 0 0,-2 0 0,1 0 0,0-1 0,-1 1 0,1-1 0,0 1 0,-1 1 0,1-1 0,-1 1 0,0 0 0,1 1 0,0-1 0,0 0 0,0-1 0,0 0 0,-1 0 0,1-1 0,-1 0 0,-1 0 0,1 0 0,0 0 0,1 1 0,-1 0 0,2 1 0,-1-1 0,0 1 0,0 0 0,0-1 0,0 0 0,-1 1 0,1-1 0,0 1 0,-1-1 0,1 1 0,-1 0 0,1 1 0,1-1 0,-1 1 0,0-1 0,0 0 0,-1 0 0,1 0 0,-1 0 0,1 0 0,-1 0 0,0 0 0,0 0 0,0 1 0,0-1 0,1 0 0,-1 1 0,0-1 0,0 1 0,-1-1 0,2 1 0,-1 0 0,0-1 0,0 1 0,0-1 0,1 1 0,-1 0 0,1 0 0,-1 0 0,0 0 0,0 0 0,0 0 0,1-1 0,-1 1 0,1-1 0,0 1 0,-1 0 0,1 0 0,0 0 0,-1 0 0,0 0 0,-1 0 0,1 1 0,-2 0 0,-1 0 0,-1 0 0,-1 0 0,1 0 0,0 0 0,1 0 0,0 0 0,1 0 0,1 0 0,0 0 0,0-1 0,0 1 0,0-2 0,1 1 0,0 0 0,1 0 0,-1 1 0,0 0 0,0 0 0,0 0 0,0 0 0,-1 0 0,2-1 0,-1 1 0,0-1 0,-1 1 0,1-1 0,-1 1 0,0-1 0,1 1 0,-1-1 0,1 0 0,-1 1 0,1-1 0,-1 0 0,1 1 0,0-1 0,0 1 0,0-1 0,0 1 0,-1-1 0,0 0 0,0 1 0,1 0 0,-1-1 0,0 1 0,0-1 0,0 1 0,0 0 0,0 0 0,0 0 0,1 0 0,-1 0 0,0 0 0,0 0 0,0 0 0,0 0 0,1 0 0,-1 0 0,1 0 0,-1 0 0,0 0 0,0 0 0,0-1 0,0 0 0,0 0 0,1 0 0,-1 0 0,1 0 0,0 0 0,-1 0 0,1 0 0,-1 0 0,0 0 0,0 1 0,0-1 0,0 0 0,-1 0 0,1 0 0,0 0 0,-1 0 0,1 0 0,0 0 0,0 0 0,-1 0 0,1 0 0,0 0 0,-1 0 0,1 1 0,0-1 0,-1 1 0,2-1 0,-2 1 0,2-1 0,-2 0 0,1 1 0,-1-1 0,1 0 0,-1 1 0,0 0 0,1 0 0,-1 0 0,1 0 0,-1 0 0,0 0 0,0 0 0,-1 0 0,-1 0 0,1 0 0,-1 0 0,2 0 0,-1 0 0,0 0 0,-1 0 0,1 0 0,0 0 0,0 0 0,1 0 0,0 0 0,0 0 0,0 0 0,0 0 0,0 0 0,1 0 0,-1 0 0,1 0 0,0 0 0,0 0 0,-1 0 0,0 0 0,-1 0 0,0 0 0,-1 0 0,0 0 0,0 0 0,1 0 0,0 0 0,0 0 0,0 0 0,0 0 0,0 0 0,-1 0 0,1 0 0,-1 0 0,0-1 0,1 0 0,0 1 0,0 0 0,1-1 0,-1 1 0,1-1 0,1 0 0,-1 0 0,1 1 0,0-1 0,0 0 0,0 0 0,0 0 0,0 1 0,0-1 0,0 0 0,-1 0 0,0-1 0,0 1 0,0 0 0,0 0 0,0-1 0,0 2 0,0-1 0,0 0 0,0 0 0,1 1 0,-1 0 0,0 0 0,-1 0 0,0 0 0,1 0 0,-1 0 0,1 0 0,0 0 0,0 0 0,1 0 0,-1 0 0,0 0 0,1 0 0,0 0 0,0 0 0,1 0 0,0 0 0,-1 0 0,0 0 0,0 0 0,0 0 0,-1 0 0,0 0 0,0-1 0,-1 1 0,1-1 0,-1 0 0,-1 0 0,-1 0 0,0 0 0,0 0 0,0 1 0,0-1 0,0 1 0,1 0 0,-1-1 0,2 1 0,1-1 0,0 1 0,0 0 0,0 0 0,-1 0 0,1 0 0,0 0 0,1 0 0,-1 0 0,1 0 0,-1 0 0,1 0 0,0 0 0,0 0 0,1 0 0,-2 0 0,1 0 0,0 0 0,0 0 0,-1 0 0,1 0 0,0 0 0,-1 0 0,1 0 0,0 0 0,0 0 0,-1 0 0,0 0 0,1 0 0,-1 0 0,0 1 0,-1-1 0,0 1 0,-1-1 0,1 0 0,0 0 0,1 0 0,-1 0 0,0 0 0,0 0 0,0 0 0,-2 0 0,1 0 0,0 0 0,-1 0 0,1 0 0,0 0 0,0 0 0,0 0 0,1 0 0,-1 0 0,0 0 0,0 1 0,1-1 0,-1 1 0,0-1 0,0 0 0,-1 0 0,0 0 0,-1 0 0,0 0 0,0 0 0,0 0 0,1 0 0,-1 0 0,1 0 0,0 0 0,0 0 0,1 0 0,0 0 0,0 0 0,-1 0 0,1 0 0,-1 0 0,0 0 0,0 0 0,1 0 0,0 0 0,0 0 0,1 0 0,0 0 0,1 0 0,-1 0 0,1 0 0,0 0 0,0 0 0,0 0 0,1 0 0,-1 0 0,1 0 0,-1 0 0,0 0 0,1 0 0,0 0 0,-1 0 0,1 0 0,0 0 0,-1 0 0,-2 0 0,0 0 0,0 0 0,1 0 0,0 0 0,1 0 0,0 0 0,0 0 0,0 0 0,1 0 0,1 0 0,-1 0 0,1 1 0,0-1 0,0 1 0,-1-1 0,1 1 0,0-1 0,0 0 0,1 1 0,-1 0 0,1 0 0,-1-1 0,1 1 0,0 0 0,0 1 0,-1-1 0,1 0 0,-1 0 0,0 0 0,-1-1 0,1 1 0,0 0 0,1-1 0,-1 1 0,0 0 0,0-1 0,0 1 0,0-1 0,0 1 0,-1-1 0,1 0 0,0 0 0,0 0 0,-1 0 0,-1 0 0,0 0 0,-1 0 0,1 0 0,0 0 0,1 0 0,1 0 0,0 0 0,0 0 0,0 0 0,0 0 0,0 0 0,-1 0 0,1 0 0,0 0 0,0 0 0,-1 0 0,1 0 0,0 0 0,0 0 0,0-1 0,1 0 0,-1 0 0,0-2 0,0 1 0,-1-3 0,-1 0 0,1 0 0,0 0 0,-1 0 0,1 1 0,0-1 0,1 0 0,-1 1 0,2 0 0,-1 0 0,1 1 0,0 0 0,-1 0 0,1 1 0,0-1 0,0 1 0,0-2 0,0 1 0,0-1 0,0 0 0,-1 0 0,1 0 0,-1 1 0,1 0 0,-1 0 0,1 0 0,-1 0 0,0 1 0,0-1 0,1 0 0,-1 0 0,-1 0 0,1 0 0,0 0 0,0 0 0,0 0 0,0 0 0,0-1 0,1 1 0,-1 0 0,0 0 0,1 1 0,-1 0 0,1 0 0,0 0 0,0 0 0,1-1 0,-1 0 0,0 0 0,1 0 0,-1-1 0,0 0 0,0 0 0,0 0 0,1 0 0,-1 1 0,0-1 0,1 1 0,-1 0 0,0 1 0,0 0 0,0-1 0,0 0 0,0 0 0,1 0 0,-1 0 0,0 1 0,0 0 0,0 0 0,-1 0 0,1 0 0,-1 0 0,0 1 0,0 0 0,0 0 0,1 1 0,-1-2 0,0 1 0,-1 0 0,0-1 0,0-1 0,-1 0 0,0 1 0,1-1 0,-1 0 0,1 0 0,0 0 0,0 1 0,-1 0 0,1 1 0,0 0 0,0 0 0,0-1 0,0 1 0,-1-1 0,1 1 0,0-1 0,-1 0 0,1-1 0,-1 2 0,0-1 0,0 0 0,0 1 0,0-1 0,0 1 0,0-1 0,0 0 0,1 0 0,0 1 0,0 0 0,-1 0 0,1-1 0,0 1 0,0-1 0,1 0 0,-1 0 0,0 1 0,1-1 0,-1 0 0,0 0 0,0 0 0,1 1 0,0-1 0,0 0 0,0 1 0,0-1 0,0-1 0,-1 1 0,1-1 0,-1 1 0,1-1 0,0 1 0,-1 0 0,1 0 0,1 0 0,-2 0 0,0-1 0,1 1 0,-1-1 0,1 0 0,0 0 0,0 0 0,0-1 0,0 0 0,-1 0 0,1 0 0,-1 0 0,0 0 0,1-1 0,-1-1 0,0 0 0,0 0 0,0 1 0,0-1 0,0 0 0,0 0 0,-1-1 0,1-1 0,0 1 0,0 1 0,1 0 0,-1 1 0,2 1 0,-1 1 0,1 0 0,0 0 0,0 1 0,0-1 0,0 1 0,0-1 0,-1 0 0,1 0 0,-2-1 0,1-1 0,0-1 0,0 1 0,0 0 0,0-1 0,1 1 0,-1-1 0,1 1 0,-1-1 0,1 0 0,-1 0 0,-1-2 0,2 1 0,-1-1 0,1 0 0,1-1 0,-2 1 0,1 0 0,1 1 0,-1 0 0,1 1 0,0 0 0,0 1 0,0 1 0,0 1 0,0-1 0,0 1 0,0 0 0,0 0 0,0 0 0,0 0 0,0-1 0,0 1 0,0 0 0,1 1 0,0-1 0,1 0 0,0 0 0,0 0 0,0 1 0,0 0 0,0-1 0,-1 1 0,1 0 0,0-1 0,0 1 0,1-1 0,-1 1 0,-1-1 0,1 1 0,0-1 0,-1 0 0,1 0 0,0 0 0,0 0 0,0 1 0,0-1 0,0 0 0,-1 1 0,1-1 0,-1 0 0,1 0 0,0-1 0,0 1 0,0 0 0,-1 0 0,1 0 0,-1 1 0,1-1 0,-1 1 0,1-1 0,-1 1 0,1 0 0,-1 0 0,1-1 0,0 1 0,0-1 0,0-1 0,0 0 0,0 1 0,0-1 0,0 0 0,0 1 0,1 0 0,-1 0 0,0 0 0,0 2 0,-1-1 0,1 0 0,-1-1 0,1 1 0,0 0 0,1-1 0,-1 1 0,0-1 0,1 0 0,0 0 0,1-1 0,-1 1 0,2-1 0,-1 0 0,1-1 0,0 1 0,1 1 0,-1 0 0,0 2 0,0-1 0,-1 2 0,0 0 0,-1 0 0,1 0 0,0 0 0,-1 0 0,1 0 0,0-1 0,0 0 0,0 0 0,0 0 0,0 0 0,0 0 0,1 0 0,-1-1 0,0 1 0,0 0 0,0 0 0,1 0 0,-1 1 0,0-1 0,-1 1 0,0 0 0,0 0 0,0 0 0,1 0 0,-1 0 0,1 0 0,0-1 0,-1 1 0,1-1 0,-1 1 0,0-1 0,1 0 0,-1 1 0,0-1 0,0 0 0,1 1 0,0-1 0,0 0 0,-1 1 0,0-1 0,0 0 0,0 1 0,0-1 0,-1 1 0,1-1 0,-1 1 0,0 0 0,1 0 0,-1 0 0,1 0 0,-1 0 0,0 0 0,1 0 0,-1 0 0,0 0 0,1 0 0,-1 0 0,1 0 0,0 0 0,0 0 0,0 0 0,1 0 0,-1-1 0,1 1 0,0-1 0,-1 1 0,1 0 0,-1 0 0,1 0 0,-1 0 0,1 0 0,0 0 0,1 0 0,0-1 0,-1 1 0,1-1 0,1 0 0,0 0 0,0 1 0,-1-1 0,0 1 0,0 0 0,-2 0 0,0 0 0,-1 0 0,1 0 0,-1 0 0,0 0 0,0 0 0,1 0 0,0 0 0,0 0 0,0 0 0,0 0 0,-1 0 0,1 0 0,-1 0 0,0 0 0,0 0 0,0 0 0,0 0 0,1 0 0,-1 0 0,1 0 0,-1 0 0,0 0 0,0 0 0,0 0 0,0 0 0,0 0 0,0 0 0,-1 0 0,1 1 0,-1-1 0,1 1 0,0-1 0,0 1 0,0 0 0,0 0 0,-1 0 0,0 0 0,-4 0 0,0-1 0,-1 0 0,1 0 0,1 0 0,1 0 0,5 0 0,0 1 0,2-1 0,-2 1 0,-1 0 0,1 0 0,-1 0 0,0-1 0,0 1 0,0 0 0,0 0 0,1-1 0,0 1 0,-1-1 0,0 1 0,0-1 0,-1 1 0,-1 0 0,1 0 0,0-1 0,-1 1 0,1-1 0,1 1 0,0 0 0,1 0 0,-1 0 0,-1-1 0,1 1 0,0-1 0,0 1 0,-1 0 0,1 0 0,0 0 0,0-1 0,0 1 0,0 0 0,0 0 0,0 0 0,0 0 0,0-1 0,0 2 0,1-2 0,-1 2 0,1-1 0,-1 0 0,1 0 0,0 0 0,0 0 0,0 0 0,-1 0 0,1 0 0,-1 1 0,0-1 0,1 0 0,-1 0 0,1 0 0,1 0 0,-1 0 0,1-1 0,0 1 0,-1-1 0,1 1 0,-1 0 0,1 0 0,0 0 0,0 0 0,0-1 0,0 1 0,1-1 0,-1 0 0,1 1 0,-1 0 0,1-1 0,-1 0 0,1 0 0,0 0 0,0 1 0,-1-1 0,-1 1 0,0 0 0,-1 0 0,0-1 0,0 1 0,0-1 0,1 0 0,-1 0 0,1 0 0,0 1 0,0 0 0,1 0 0,0 0 0,1 0 0,0 1 0,0-1 0,0 0 0,0 0 0,1 0 0,-1 0 0,0-1 0,1 1 0,0 1 0,0-2 0,0 1 0,-1 0 0,-1 0 0,1 0 0,-2-1 0,1 0 0,0 0 0,-1 1 0,1-1 0,0 1 0,-1-1 0,1 0 0,-1 0 0,1 0 0,0 0 0,0 0 0,0 1 0,1-1 0,0 1 0,1-1 0,0 0 0,1 1 0,-1-1 0,0 1 0,0-1 0,-1 1 0,0-1 0,0 0 0,0 0 0,1 1 0,-1 0 0,1-1 0,-1 1 0,0-1 0,0 1 0,0-1 0,-1 0 0,1 0 0,-1 0 0,0 0 0,0 0 0,0 0 0,0 0 0,1 0 0,0 0 0,0 0 0,2 0 0,-1 0 0,2 0 0,0 1 0,-1-1 0,1 1 0,-1 0 0,0-1 0,0 0 0,-1 0 0,0 0 0,0 0 0,0 0 0,0 0 0,0 0 0,1 0 0,-1 0 0,0 0 0,1 0 0,-1 0 0,1 0 0,0 0 0,0 0 0,1 0 0,-1 0 0,0 0 0,0 0 0,-1 0 0,1 0 0,-1 0 0,1 0 0,-1 0 0,0 0 0,0 0 0,-1 0 0,1 0 0,-1 0 0,1 0 0,0 0 0,-1 1 0,0 0 0,-1-1 0,0 0 0,0 0 0,-1 0 0,1 1 0,-1-1 0,1 1 0,0-1 0,-1 0 0,1 0 0,0 0 0,-1 0 0,1 1 0,-1-1 0,1 1 0,0-1 0,-1 0 0,1 0 0,0 1 0,1-1 0,-1 1 0,0-1 0,0 1 0,0-1 0,0 1 0,0-1 0,1 1 0,-1 0 0,1 0 0,-1-1 0,0 1 0,0-1 0,0 1 0,-1 0 0,1 0 0,0-1 0,-1 1 0,1-1 0,0 1 0,-1-1 0,1 1 0,-1-1 0,1 0 0,0 1 0,-1 0 0,1 0 0,-1 0 0,0 0 0,-1-1 0,1 1 0,-1 0 0,1 0 0,0 0 0,0 1 0,1 0 0,-1-1 0,1 2 0,0-1 0,-1 0 0,1 0 0,1-1 0,-1 1 0,1 1 0,-1-1 0,1 0 0,0 0 0,0 0 0,0 0 0,0 1 0,1-1 0,-1 1 0,0-1 0,0-1 0,0 1 0,-1 0 0,0 0 0,0 0 0,0 0 0,-1 0 0,1-1 0,-1 1 0,1 0 0,0 1 0,-1-1 0,1 0 0,0 0 0,-1-1 0,1 1 0,0 0 0,-1 1 0,1-1 0,-1 0 0,1 0 0,0 1 0,-1-1 0,1 0 0,0 0 0,-1 0 0,1 0 0,0 0 0,-1 1 0,1-1 0,-1 0 0,1 0 0,-1-1 0,0 1 0,0-1 0,0 1 0,1-1 0,-1 1 0,1 0 0,0-1 0,-1 1 0,0 0 0,-1 0 0,1-1 0,0 0 0,-1 1 0,2 0 0,-1 1 0,0-1 0,0 1 0,1-1 0,-1 1 0,1 0 0,-1 0 0,1 0 0,0 0 0,1 0 0,0 1 0,0-1 0,-1 0 0,0 0 0,1 0 0,-1 0 0,0 0 0,1-1 0,-2 0 0,-1 0 0,0 0 0,0 0 0,0 0 0,1 0 0,-1 1 0,1-1 0,-1 0 0,1 1 0,0 0 0,-1 0 0,1 0 0,-1 1 0,1-1 0,-1 1 0,1 0 0,0 1 0,0-1 0,1 1 0,-1 0 0,0-1 0,0 1 0,-1-1 0,1 0 0,0-1 0,-1 1 0,0-1 0,0-1 0,-1 1 0,0-1 0,0 1 0,0 0 0,1 0 0,-1 0 0,1-1 0,-1 2 0,1-1 0,1 0 0,0 2 0,0 0 0,1 2 0,1 1 0,1 0 0,0 2 0,0 1 0,1 2 0,0-2 0,-1 0 0,-1-2 0,-1-2 0,0-1 0,-1-2 0,-1 1 0,0 0 0,0 1 0,1 0 0,-1 0 0,0-1 0,-1 0 0,0 0 0,1-1 0,-2 1 0,1-1 0,0 0 0,-1-1 0,1 0 0,-1-1 0,1 2 0,-1 0 0,1 0 0,0 0 0,0 0 0,-1 0 0,1 0 0,-1-1 0,0 1 0,0 0 0,0 0 0,1 0 0,-1 0 0,1 2 0,0-1 0,0 0 0,-1 0 0,1 0 0,-1-1 0,0 1 0,1 0 0,-1 1 0,1 0 0,0 0 0,-1 1 0,1-1 0,0 1 0,-1 0 0,1 1 0,-1-1 0,0 1 0,0-1 0,0 1 0,0-1 0,0 0 0,0-1 0,0 1 0,0-1 0,-1-1 0,1 0 0,-1-1 0,1-1 0,-1 0 0,1 0 0,0 0 0,-1 1 0,0-1 0,1 1 0,0-1 0,-1 0 0,0 1 0,1-1 0,-1 1 0,1 0 0,0 0 0,0-1 0,-1 0 0,1 0 0,-1-1 0,0 0 0,0 0 0,0 0 0,0 1 0,1-1 0,-1 1 0,1 0 0,0 0 0,-1 1 0,1 0 0,-1 0 0,1-2 0,-1 1 0,1 0 0,-1 0 0,1 0 0,0 0 0,0 0 0,-1 1 0,1 0 0,1 0 0,-1-1 0,0 0 0,-1 1 0,1-2 0,0 1 0,-1 0 0,1-1 0,-1 1 0,1-1 0,-1 0 0,1 0 0,0 1 0,0-1 0,0 0 0,0 3 0,-1 1 0,1 2 0,-2 1 0,0 0 0,1-1 0,-1-1 0,1-2 0,0-1 0,0 0 0,0-1 0,0 0 0,0 0 0,0 1 0,0 1 0,0-1 0,0 1 0,0-1 0,0 2 0,0-1 0,0 1 0,0-1 0,0-1 0,0-1 0,0 0 0,0 0 0,0 0 0,0 1 0,0-1 0,1-1 0,0 0 0,-1 0 0,1-1 0,-1 1 0,1 0 0,0 1 0,0 0 0,1 1 0,-1-1 0,0 1 0,0 0 0,0 0 0,0 1 0,1 0 0,-1-1 0,1 1 0,0-1 0,-1 1 0,1 0 0,0-1 0,-1 1 0,0 0 0,0-1 0,0 1 0,0-1 0,0-1 0,-1 0 0,1-1 0,-1 1 0,1-1 0,0 0 0,0 1 0,0 0 0,0 0 0,0 1 0,0 0 0,1 2 0,0-1 0,0 1 0,-1-1 0,0-1 0,1 1 0,-1 0 0,1-1 0,-1 1 0,0 0 0,1 1 0,-1-1 0,1 1 0,0-1 0,0 1 0,0-1 0,0-1 0,0 1 0,-1 0 0,1-1 0,-1 1 0,0-2 0,1 0 0,-1 0 0,1-1 0,0 1 0,0 0 0,0 0 0,0 1 0,0-1 0,0 0 0,0 0 0,-1 0 0,1-1 0,-1 0 0,1 0 0,-1 0 0,1 0 0,-1 1 0,1-1 0,-1 1 0,0 0 0,0-1 0,1 0 0,-1-1 0,0 1 0,0-1 0,1 0 0,-1 1 0,0-1 0,1 0 0,0 0 0,1-1 0,2 0 0,3 0 0,3 0 0,0 0 0,-1 1 0,-1 0 0,-1 1 0,-1-1 0,-2 0 0,0 0 0,0 0 0,-1 0 0,-1 0 0,-1 0 0,-1 0 0,1 0 0,0 0 0,0 0 0,1 0 0,0 0 0,1 1 0,0 0 0,0 0 0,0 0 0,-2 0 0,1-1 0,0 0 0,0 1 0,0-1 0,0 0 0,-1 1 0,0-1 0,1 0 0,-1 0 0,0 0 0,0-1 0,0 1 0,1-1 0,-1 1 0,0-1 0,0 1 0,1 0 0,0 0 0,0 0 0,1 0 0,1 0 0,-1 1 0,1-1 0,0 0 0,-1 0 0,0 1 0,0-1 0,0 0 0,0 0 0,0 0 0,-1-1 0,0 1 0,0 0 0,0-1 0,0 0 0,0 1 0,1 0 0,0 0 0,1 1 0,1-1 0,0-1 0,0 1 0,1 0 0,-1 0 0,0 1 0,-1-1 0,0 0 0,1 0 0,-2 0 0,1 0 0,0-1 0,-1 0 0,1 1 0,-1-1 0,1 1 0,0-1 0,-1 1 0,0-1 0,-1 1 0,0-1 0,1 1 0,-1-1 0,1 0 0,1 0 0,-1 0 0,1 0 0,0 0 0,0 0 0,1 0 0,1 0 0,-1 0 0,0 0 0,1 0 0,0 0 0,1 0 0,-1 0 0,0 0 0,0 0 0,-1 0 0,-1 0 0,1 0 0,0 0 0,-1 0 0,0 0 0,0 0 0,-1 0 0,1 0 0,-1 0 0,1 0 0,-1 0 0,-1 0 0,0 0 0,0-1 0,0 0 0,0 1 0,1-1 0,1 0 0,0 0 0,1 1 0,0 0 0,1-1 0,0 1 0,-1-1 0,1 0 0,0 0 0,0 0 0,1 0 0,-1 0 0,0 0 0,-1 0 0,0 0 0,-1 1 0,-1 0 0,1-1 0,0 0 0,-1 0 0,1 1 0,-1-1 0,1 0 0,0 1 0,0-1 0,0 0 0,1 0 0,0 0 0,0 0 0,1 0 0,0 1 0,0-1 0,-1 0 0,0 1 0,0-1 0,-1 1 0,0-1 0,-1 1 0,1-1 0,-1 0 0,1 1 0,0-1 0,-1 0 0,1 1 0,1-1 0,0 0 0,1 0 0,-1 0 0,1 0 0,-1-1 0,0 1 0,0-1 0,1 1 0,-1 1 0,1-1 0,0 0 0,-1 0 0,1 0 0,-1 1 0,0-1 0,0 0 0,1 0 0,0 1 0,0-1 0,0 1 0,-1-1 0,1 1 0,0-1 0,-1 0 0,-1 1 0,1 0 0,-1 0 0,1 0 0,-1 0 0,-1 0 0,1 0 0,0 0 0,-1 0 0,0 0 0,0 0 0,-1 0 0,2 0 0,-1 0 0,-1 0 0,1 0 0,0 0 0,0 0 0,0 0 0,1 0 0,-1 0 0,0 0 0,0 0 0,0 0 0,1 0 0,-1 0 0,1 0 0,0 0 0,-1 0 0,1 0 0,0 0 0,-1 0 0,1 0 0,0 0 0,1 0 0,0 0 0,0 0 0,-1 0 0,0 0 0,0 0 0,-1 0 0,0 0 0,0 0 0,0 0 0,1 1 0,-1 0 0,1 0 0,-1 0 0,1 0 0,-1 0 0,-1 0 0,2 1 0,-1 0 0,1 0 0,0 0 0,-1 0 0,1 0 0,-1 0 0,2 0 0,-1 1 0,0-1 0,1 0 0,-2 0 0,1 0 0,0-1 0,-1 2 0,0-1 0,-1 0 0,1 0 0,-1 0 0,0 0 0,1 0 0,-1-1 0,1 1 0,-1 0 0,1 0 0,-1 0 0,1 0 0,-1-1 0,1 1 0,-2 0 0,1-1 0,0 1 0,-1 0 0,1 1 0,-1-1 0,1 0 0,0 1 0,-1 0 0,1-1 0,-1 1 0,1-1 0,-1 0 0,0 0 0,1 0 0,-1 1 0,2 0 0,-1 1 0,0-2 0,-1 0 0,-1 0 0,0 0 0,0 0 0,1 0 0,-1 0 0,0 0 0,1 0 0,0 1 0,-1-1 0,1 0 0,0 0 0,0 1 0,-1-1 0,1 1 0,-1 0 0,1 0 0,0 0 0,0 1 0,0 0 0,0 0 0,1 1 0,-1-1 0,1 1 0,-1-1 0,0 1 0,0 0 0,-1-1 0,0-1 0,0 0 0,0-1 0,0 1 0,0-1 0,0 0 0,-1 0 0,1 0 0,0 0 0,-1 0 0,1 0 0,-1 0 0,0 0 0,0 0 0,1 1 0,0 0 0,0-1 0,0 1 0,-1-1 0,1 1 0,-1-1 0,0 1 0,0-1 0,1 1 0,-1-1 0,1 1 0,-1 0 0,0-1 0,0 1 0,1-1 0,0 0 0,-1 1 0,0 1 0,0 0 0,0 0 0,1 0 0,-1-1 0,1-1 0,-1 1 0,0 1 0,0 0 0,1 1 0,0 0 0,0 1 0,0 0 0,1 0 0,-2-1 0,1 0 0,0-1 0,0 1 0,0-2 0,0 1 0,0 0 0,-1 0 0,1 0 0,0-1 0,-1 0 0,0 0 0,0 0 0,1 0 0,-1 0 0,1-1 0,-1 1 0,0-1 0,0 0 0,0 1 0,0-1 0,0 1 0,0-1 0,0 0 0,0 0 0,0 0 0,-1 1 0,1 0 0,-1 0 0,-1 0 0,1 0 0,-1 1 0,1 0 0,0-1 0,0-1 0,0 1 0,0-1 0,0 0 0,-1 0 0,1 1 0,-1 0 0,0 0 0,1 0 0,-1 1 0,1-1 0,-1 1 0,0-1 0,-1 0 0,1 1 0,0-1 0,0 1 0,-1-1 0,1 0 0,0 1 0,0-1 0,0 1 0,0-1 0,1 0 0,0-1 0,0 1 0,0-1 0,0 0 0,-1 2 0,2-1 0,-2 1 0,1 0 0,0-1 0,0 1 0,0-1 0,0 0 0,0 1 0,0-1 0,0 0 0,0 1 0,-1 0 0,1 1 0,-1-1 0,1 1 0,0-1 0,0 1 0,0 0 0,0-1 0,0 1 0,0 0 0,0-1 0,-1 1 0,1-1 0,0 0 0,0 0 0,0 0 0,0-1 0,1 0 0,-1 0 0,0 0 0,0 0 0,0 0 0,1 1 0,-1 0 0,0-1 0,1 1 0,-1-1 0,0 0 0,1 0 0,-1 0 0,0 0 0,1 0 0,-1 0 0,1-1 0,-1 0 0,0 1 0,1-1 0,-1 1 0,1-1 0,-1 1 0,0-1 0,1 1 0,-1 1 0,0-2 0,1 0 0,-1 0 0,0 0 0,1-1 0,-1 1 0,0-1 0,1 1 0,-1-1 0,0 0 0,0 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6T21:17:59.333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202 0 24575,'-1'13'0,"-4"2"0,-4 6 0,-2 1 0,0-2 0,1-1 0,-1 1 0,0 1 0,0-1 0,-2 2 0,0 0 0,0 1 0,-1-1 0,1-2 0,2-2 0,0-3 0,2-2 0,2-1 0,1-2 0,3-3 0,0-1 0,0-2 0,2-1 0,-1-1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6T21:18:00.483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192 0 24575,'-7'30'0,"-3"4"0,-4 5 0,-2 2 0,2-4 0,1-2 0,2-3 0,2-5 0,2-4 0,-1-3 0,1-1 0,0-1 0,0-2 0,0-1 0,0-2 0,0-1 0,1-2 0,2-1 0,0 0 0,-1 0 0,0 0 0,1 0 0,1-1 0,0 0 0,0 0 0,1-4 0,1-1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6T21:18:01.55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200 1 24575,'-5'24'0,"-7"15"0,-8 13 0,-3 7 0,2-2 0,1-8 0,4-3 0,1-5 0,1-3 0,1-5 0,1-7 0,2-4 0,3-6 0,2-4 0,1-4 0,2-4 0,1-1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6T21:18:02.683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220 0 24575,'-7'14'0,"-7"11"0,-7 10 0,-4 9 0,-2 2 0,3-3 0,2-2 0,0-3 0,3-4 0,4-6 0,3-7 0,6-7 0,2-8 0,3-2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6T21:18:03.60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460 0 24575,'-24'14'0,"-8"11"0,-15 21 0,-12 20 0,27-28 0,0 2 0,1 0 0,0-1 0,-24 36 0,10-11 0,12-16 0,9-14 0,13-17 0,7-9 0,8-6 0,-2-2 0,3-2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6T21:18:04.583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492 0 24575,'-54'3'0,"-10"9"0,-16 7 0,6 6 0,16 1 0,19-8 0,13-1 0,8-3 0,4-1 0,1 2 0,-1-3 0,2 0 0,2-3 0,1-2 0,5-3 0,2-2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6T21:18:05.634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376 0 24575,'-52'32'0,"-14"8"0,-9 6 0,3-4 0,14-10 0,27-14 0,14-9 0,13-5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6T21:18:11.683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402 1 24575,'-10'0'0,"-3"0"0,-8 0 0,-5 0 0,-2 1 0,3 0 0,2 4 0,0 2 0,0 4 0,-2 1 0,1 1 0,1-1 0,2-1 0,1-1 0,2 0 0,2-2 0,3 0 0,3-1 0,2-2 0,2-1 0,2-2 0,0 1 0,-2 0 0,1 0 0,1-1 0,2-1 0,1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6T21:18:13.167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543 0 24575,'-22'0'0,"-3"0"0,-8 2 0,-4 4 0,-1 5 0,-1 7 0,-1 5 0,1 2 0,3 2 0,5-4 0,7-4 0,4-4 0,3-3 0,1-2 0,0 0 0,0 1 0,-1-2 0,1 1 0,1-2 0,3-2 0,3-2 0,1-1 0,3-1 0,1 0 0,0-1 0,2 0 0,0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6T21:18:14.366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360 0 24575,'-16'25'0,"-5"5"0,-6 10 0,-3 5 0,0-2 0,1-4 0,0-3 0,6-9 0,3-5 0,3-5 0,5-5 0,2-2 0,3-2 0,1-2 0,0-1 0,0 2 0,-1-1 0,0 1 0,-1 0 0,0 0 0,-1 0 0,0 1 0,0 0 0,1-2 0,5-2 0,0-3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6T21:18:15.766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94 0 24575,'0'26'0,"0"11"0,0 11 0,0 5 0,0 1 0,-1-4 0,-3-3 0,-3-2 0,-1-5 0,1-5 0,0-8 0,2-8 0,0-7 0,1-2 0,1-2 0,0 1 0,-2 0 0,1 1 0,-1 0 0,0-1 0,1 0 0,0-2 0,1 0 0,1-1 0,0-1 0,0-1 0,1-2 0,-1 0 0,1-2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6T21:18:16.95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18 1 24575,'0'15'0,"0"13"0,0 16 0,0 15 0,0 5 0,0 0 0,0-4 0,0-9 0,0-4 0,0-7 0,-1-4 0,0-5 0,-2-4 0,-1-6 0,1-5 0,0-6 0,2-3 0,0-1 0,1-3 0,0-2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6T21:18:18.383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225 0 24575,'-8'49'0,"-9"14"0,-8 19 0,-5 7 0,3-8 0,8-13 0,5-12 0,4-8 0,-1-2 0,0-4 0,-1-3 0,1-3 0,0-6 0,4-8 0,1-8 0,3-7 0,1-5 0,1-2 0,1-1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6T21:18:19.616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128 1 24575,'2'20'0,"-4"25"0,-7 27 0,-6 22 0,-3-5 0,2-16 0,3-17 0,4-18 0,2-5 0,2-8 0,1-6 0,-1-1 0,1-3 0,-1 1 0,0-1 0,1-2 0,0-1 0,2-7 0,0-1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6T21:18:20.85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235 1 24575,'-3'18'0,"-5"8"0,-4 11 0,-5 7 0,-1 2 0,2-5 0,0 0 0,-1 0 0,-1-2 0,-1 0 0,3-10 0,5-6 0,4-7 0,4-6 0,2-3 0,1-2 0,-2 0 0,0 1 0,-3 0 0,1 1 0,-2 2 0,0 2 0,-1 6 0,0 4 0,1-1 0,1-3 0,3-6 0,1-6 0,1-2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6T21:18:21.867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144 1 24575,'-5'55'0,"-6"13"0,-8 20 0,-2-1 0,1-9 0,5-13 0,5-15 0,1-7 0,1-10 0,1-7 0,1-7 0,1-5 0,2-4 0,1-2 0,1-4 0,0-1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6T21:18:22.867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288 0 24575,'-4'19'0,"-10"17"0,-12 24 0,-10 18 0,2-2 0,4-7 0,7-12 0,7-12 0,1 0 0,2-6 0,-1-3 0,-1-1 0,0-5 0,1-5 0,4-7 0,5-9 0,2-4 0,2-4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6T21:18:23.984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293 0 24575,'-12'45'0,"-9"10"0,-16 22 0,-9 7 0,3-10 0,3-7 0,6-17 0,10-11 0,5-8 0,9-15 0,7-9 0,0-4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6T21:18:25.45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270 1 24575,'-8'17'0,"-10"16"0,-18 26 0,-6 12 0,3-7 0,9-12 0,15-20 0,5-10 0,4-5 0,2-3 0,-3 1 0,-1 0 0,0 0 0,0 0 0,0-3 0,2-1 0,2-2 0,1-3 0,1 0 0,-1 0 0,1 0 0,1-3 0,0 1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6T21:18:26.55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127 1 24575,'-9'34'0,"-10"17"0,-7 17 0,-3 4 0,4-8 0,14-31 0,4-12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6T21:18:27.90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278 1 24575,'-15'34'0,"-10"13"0,-16 23 0,-7 9 0,4-5 0,8-11 0,14-20 0,7-12 0,6-10 0,3-8 0,2-2 0,1-2 0,0 0 0,1-2 0,0 0 0,1-3 0,0-3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2T00:38:52.2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6842 9869 16383 0 0,'1'0'0'0'0,"1"0"0"0"0,13 0 0 0 0,28 0 0 0 0,44 0 0 0 0,56 0 0 0 0,55 0 0 0 0,38 0 0 0 0,13 0 0 0 0,-1 0 0 0 0,-23 0 0 0 0,-36 0 0 0 0,-41 0 0 0 0,-38 0 0 0 0,-34 0 0 0 0,-27 0 0 0 0,-20 0 0 0 0,-15 0 0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2T00:38:52.2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23186 2633 16383 0 0,'0'1'0'0'0,"0"6"0"0"0,0 12 0 0 0,0 17 0 0 0,0 13 0 0 0,0 10 0 0 0,0 5 0 0 0,0-2 0 0 0,0-5 0 0 0,0-8 0 0 0,0-10 0 0 0,0-10 0 0 0,0-7 0 0 0,0-2 0 0 0,0 0 0 0 0,0 1 0 0 0,0-4 0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1T23:41:06.7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18149 2633 16383 0 0,'0'1'0'0'0,"0"6"0"0"0,0 12 0 0 0,0 17 0 0 0,0 13 0 0 0,0 10 0 0 0,0 5 0 0 0,0-2 0 0 0,0-5 0 0 0,0-8 0 0 0,0-10 0 0 0,0-10 0 0 0,0-7 0 0 0,0-2 0 0 0,0 0 0 0 0,0 1 0 0 0,0-4 0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6T19:13: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6842 9869 16383 0 0,'1'0'0'0'0,"1"0"0"0"0,13 0 0 0 0,28 0 0 0 0,44 0 0 0 0,56 0 0 0 0,55 0 0 0 0,38 0 0 0 0,13 0 0 0 0,-1 0 0 0 0,-23 0 0 0 0,-36 0 0 0 0,-41 0 0 0 0,-38 0 0 0 0,-34 0 0 0 0,-27 0 0 0 0,-20 0 0 0 0,-15 0 0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6T19:13:42.0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23186 2633 16383 0 0,'0'1'0'0'0,"0"6"0"0"0,0 12 0 0 0,0 17 0 0 0,0 13 0 0 0,0 10 0 0 0,0 5 0 0 0,0-2 0 0 0,0-5 0 0 0,0-8 0 0 0,0-10 0 0 0,0-10 0 0 0,0-7 0 0 0,0-2 0 0 0,0 0 0 0 0,0 1 0 0 0,0-4 0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6T19:13:42.0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18149 2633 16383 0 0,'0'1'0'0'0,"0"6"0"0"0,0 12 0 0 0,0 17 0 0 0,0 13 0 0 0,0 10 0 0 0,0 5 0 0 0,0-2 0 0 0,0-5 0 0 0,0-8 0 0 0,0-10 0 0 0,0-10 0 0 0,0-7 0 0 0,0-2 0 0 0,0 0 0 0 0,0 1 0 0 0,0-4 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5F9ABE-E406-4A43-9B64-8F79D849082C}" type="datetimeFigureOut">
              <a:rPr lang="en-US" smtClean="0"/>
              <a:t>9/18/26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ED553F-D381-4972-8478-CE023A789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600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D553F-D381-4972-8478-CE023A789C0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234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237BC-FCED-4F23-6FF9-D60E6FCC6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41B9C9-0058-FBDE-521B-7FCE40D79D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BDA2E4-0495-48C1-72F4-9133832A05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9984A2-6D7B-1908-5A68-FFC962B9CE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D553F-D381-4972-8478-CE023A789C0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1301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D553F-D381-4972-8478-CE023A789C0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9714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86682-3B2F-4887-B22A-D6C444DC5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36E791-7DF1-D742-5864-3ABD16D8ED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3A179F-F74E-49A1-BDC3-099354D0F4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84018C-CE08-4992-C8A9-CF2183CC15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D553F-D381-4972-8478-CE023A789C0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941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E31FD-5B59-B0A9-6C8F-75C3CC176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271627-2811-2B64-4321-A592397923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49662F-7FEE-07B4-A63E-CC09E82167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D8B8B8-0FBA-47AD-0841-1ED0ACB0D4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D553F-D381-4972-8478-CE023A789C0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8766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39C86-3426-CD02-7A9E-BCEC2774E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F8DD20-A61C-FC26-ACBE-15FE960B29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0787CA-0E68-A7FE-4308-C70E39095E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Middle line of actions modified from Rosia 2026 (“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Strategic frameworks for carbon emission mitigation”)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E3DDA8-6F10-4E8A-9018-C60EDE0E58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D553F-D381-4972-8478-CE023A789C0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9792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D553F-D381-4972-8478-CE023A789C0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2555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4C1E6-572A-F02A-32FE-121BC9197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327E8E-6517-5246-7843-ADB41035A6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4EBEB9-C01F-2A9D-23BA-06014768A6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966108-F89F-B37D-1B19-A22478BD5A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D553F-D381-4972-8478-CE023A789C0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8781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D553F-D381-4972-8478-CE023A789C0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2653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D553F-D381-4972-8478-CE023A789C0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7143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E2391-6F72-811B-8C0E-AF4B2144A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CCA445-24CA-E09C-7860-3017528FF5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C70349-F9A1-7374-7E0D-E4C6E8080F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D67BD4-F5C4-3EB5-B227-DBDB30EC49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D553F-D381-4972-8478-CE023A789C0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9966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58D17-67C2-2898-B264-2C1CB7C7D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34A904-B670-1BE1-F571-F1488FF567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7B012B-FB18-1230-FFE8-AEF1DFABC4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97AA2F-2AE5-3E1A-1DCE-DA6DDB3299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D553F-D381-4972-8478-CE023A789C0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6998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D553F-D381-4972-8478-CE023A789C0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015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1940D-1BB5-A664-9BC8-DDD5FA4D9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DD2FEC-1EF7-99AD-B457-0F415B6AF4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20E00C-BE20-8D36-7F35-1C78DE4DFF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0E568A-ACC4-D95E-E77F-F131C34163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D553F-D381-4972-8478-CE023A789C0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6075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1C5BF-5C0F-3416-3D61-A179B387E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0AE0F2-6B5A-393E-12DD-6142A30B7B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C530FE-E22A-7285-1454-58670BEF56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FF311B-9426-FB67-1271-124BA192AA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D553F-D381-4972-8478-CE023A789C0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5137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D553F-D381-4972-8478-CE023A789C0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8610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25BB8-B127-D258-6956-276E71BD3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D734A6-5982-A126-5B35-02D07C1EC1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AEFC1E-CF41-B773-0E88-4F6322A7D5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353C3C-5A35-93DA-833D-FA15EF6BA4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D553F-D381-4972-8478-CE023A789C0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7805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45488-EED9-8792-7649-39BE3321A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B7CF2A-FEB1-5E8D-9655-C0E53FDCDE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084893-80B0-7A66-03CD-C98FAC531A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81373C-0C41-6FE1-9304-3B2341A7F3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D553F-D381-4972-8478-CE023A789C0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7152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AD1CB-81BF-9D73-FD0E-79194EF26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42FA43-5DEB-889C-5BD6-B29764C239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C2BD53-273E-1C41-DD6A-624642C839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8C967-6088-11C6-D1D4-0F6E5265FE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D553F-D381-4972-8478-CE023A789C0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6368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D553F-D381-4972-8478-CE023A789C0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4457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D553F-D381-4972-8478-CE023A789C0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5407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D553F-D381-4972-8478-CE023A789C0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5876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Explain the plot: Shows distributions of summertime (2024) methane fluxes by chamber</a:t>
            </a:r>
          </a:p>
          <a:p>
            <a:r>
              <a:rPr lang="en-US" dirty="0">
                <a:latin typeface="Calibri"/>
                <a:ea typeface="Calibri"/>
                <a:cs typeface="Calibri"/>
              </a:rPr>
              <a:t>Overall, the central tendency is similar to the range observed by the eddy covariance tower but there are hot moments where methane is higher at this finer scale</a:t>
            </a:r>
          </a:p>
          <a:p>
            <a:r>
              <a:rPr lang="en-US" dirty="0">
                <a:latin typeface="Calibri"/>
                <a:ea typeface="Calibri"/>
                <a:cs typeface="Calibri"/>
              </a:rPr>
              <a:t>Chamber 2 had consistently higher methane emissions --&gt; it was in an area that remained flooded even at low tide</a:t>
            </a:r>
            <a:endParaRPr lang="en-US" dirty="0">
              <a:latin typeface="Aptos" panose="02110004020202020204"/>
              <a:ea typeface="Calibri"/>
              <a:cs typeface="Calibri"/>
            </a:endParaRPr>
          </a:p>
          <a:p>
            <a:r>
              <a:rPr lang="en-US" dirty="0">
                <a:latin typeface="Calibri"/>
                <a:ea typeface="Calibri"/>
                <a:cs typeface="Calibri"/>
              </a:rPr>
              <a:t>Similarly, the other chambers that had more hot moments more consistently remained inundated at low tide</a:t>
            </a:r>
          </a:p>
          <a:p>
            <a:r>
              <a:rPr lang="en-US" dirty="0">
                <a:latin typeface="Calibri"/>
                <a:ea typeface="Calibri"/>
                <a:cs typeface="Calibri"/>
              </a:rPr>
              <a:t>- Even </a:t>
            </a:r>
            <a:r>
              <a:rPr lang="en-US" dirty="0" err="1">
                <a:latin typeface="Calibri"/>
                <a:ea typeface="Calibri"/>
                <a:cs typeface="Calibri"/>
              </a:rPr>
              <a:t>tho</a:t>
            </a:r>
            <a:r>
              <a:rPr lang="en-US" dirty="0">
                <a:latin typeface="Calibri"/>
                <a:ea typeface="Calibri"/>
                <a:cs typeface="Calibri"/>
              </a:rPr>
              <a:t> it’s consistently higher, it is within the range of estimates from Poffenbarger et al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D553F-D381-4972-8478-CE023A789C0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3357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8E239-4694-0DB0-5145-87A5B5EE5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B4CD4B-4683-F720-5720-7760FEEE86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1A37CD-B1FA-4BAF-D07D-52366B68A5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FB573A-147A-ECF7-CBC2-0D5B213AA6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D553F-D381-4972-8478-CE023A789C0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1566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D553F-D381-4972-8478-CE023A789C0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1240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D553F-D381-4972-8478-CE023A789C0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2090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19E50-420B-8B40-C554-1DBA6482A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09F87A-4C72-81C9-6265-849E4CC89E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50BFC3-DCBA-9D77-1848-F46C8B8BEE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5B9A76-70DA-16C9-D414-6F08B9613A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D553F-D381-4972-8478-CE023A789C0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1978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D553F-D381-4972-8478-CE023A789C0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450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12855-4BA8-630F-3CBD-DD7ABDF331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D9130-4EE0-15C3-020C-8283512F97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CB57B-D4B8-7AB7-A841-AF85E35FA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5B094-FE51-4756-8209-F440968306B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CA4C0-8217-DA79-68EF-F64888A0C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6CA38-BF12-FD5A-390B-7E1E8A226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8B819-837C-4C62-AF20-58BC3F1FC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512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88C77-EB98-31A5-F1D8-362D4FD6D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83715-C3F2-B4B9-389F-91C94EEC3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5848B-E71B-B541-D149-8E70AF1E5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5B094-FE51-4756-8209-F440968306B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5C1C6B-096C-C029-0F94-C7C4C200E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490CC-33ED-7D45-96B6-AB86CA257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8B819-837C-4C62-AF20-58BC3F1FC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44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1194E-3982-A653-7DA5-10E37FBA7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08D6E4-ADC0-3A15-21FA-DC09ADC6A6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670879-3209-97E9-9F90-5EF3BE785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5B094-FE51-4756-8209-F440968306B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B6E67C-00D4-331E-4D65-F6EC7BEBA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3D7BA-5319-9FC1-A67A-797CE31CA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8B819-837C-4C62-AF20-58BC3F1FC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058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0F166-DF85-B66D-2B53-BDAD9809A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547E55-755A-5AA9-23BA-D6FE1BBA80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388602-C790-53D9-60D7-11C0AA4604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45D0AC-5359-D37F-8E8E-1659E4E87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5B094-FE51-4756-8209-F440968306B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D3AEB2-02EA-26D7-E525-B658ED7E2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C018F3-62B7-485C-F9FA-AA838DB1A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8B819-837C-4C62-AF20-58BC3F1FC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921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FA8A6-0742-5538-7C61-22A1083F4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30A678-FCA4-B22A-AED7-3A3621E5DB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8CEDA9-2E27-B07A-615C-2BD1A5B9F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ACA91E-065F-BDB5-61CA-0B10606B98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A1A5E7-EDC6-7F75-B79A-0D44D5666C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5F337F-ACE2-349E-FCE7-8183FE698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5B094-FE51-4756-8209-F440968306B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144964-9CA4-893F-99FE-BC9956DF7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BA47D0-012E-FE11-0CD2-B93B75036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8B819-837C-4C62-AF20-58BC3F1FC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472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FBFB3-971E-FC97-1E70-051565E25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158D8A-07BA-7FE3-2875-F1BF35DDE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5B094-FE51-4756-8209-F440968306B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CEB7C5-E66E-1A5E-F614-95FE18E6D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A44390-775E-BBA9-8D67-555850257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8B819-837C-4C62-AF20-58BC3F1FC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894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679D3-7B2E-CB77-3B34-CA8442A65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5B094-FE51-4756-8209-F440968306B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99ACCE-F524-CCEB-589F-52F9AC53D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A76B8E-C908-98B1-E91B-61B53AB75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8B819-837C-4C62-AF20-58BC3F1FC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444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EF461-B6B9-A535-6D9B-03C5F9FB0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CC10C7-A03E-5202-19F2-660700CCA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FBAF54-4CA2-09A0-F35C-72A11C8284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C00E6F-A481-230F-160B-4CBF5F2A6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5B094-FE51-4756-8209-F440968306B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3D4354-5564-A4A9-2DEB-FCC360DFA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4D4936-8BCC-93D2-56F6-663BE9A6F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8B819-837C-4C62-AF20-58BC3F1FC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508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F28B4-07C9-631A-0551-D1CB4062B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CEF448-515B-8CE0-5ABF-D0232CC0DF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E9E23-25A1-DE9D-0C0C-F11DFEE84C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E4323-B6F2-C331-513D-10B073BE3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5B094-FE51-4756-8209-F440968306B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A8B418-D3CA-DC5B-554B-CB2891C23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F2F1AA-8E13-F467-F12A-C0A33CC48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8B819-837C-4C62-AF20-58BC3F1FC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964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A6631-9B32-EDDA-CD7B-7BF25A5DF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8361FD-E024-68B5-8307-B69569C0F9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03FEE8-E9D8-7087-44F9-FA7F2FD03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5B094-FE51-4756-8209-F440968306B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EF53B-23D6-F162-C2B8-6358CB978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343E31-2102-BEF9-3AF2-417605AE5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8B819-837C-4C62-AF20-58BC3F1FC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932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904392-7011-5D6E-D955-EA32D5EA4A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73F04C-4782-74F6-081D-3F257F67C8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053924-F521-F6FD-94B6-274B41D1B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5B094-FE51-4756-8209-F440968306B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2A6424-7C6A-71FF-67E7-8576D34EB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D6F28B-84BC-2055-CCEA-1B2E8C53D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8B819-837C-4C62-AF20-58BC3F1FC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680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4B65B3-7855-4401-6E33-582A5B43A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9D4F2F-87C8-7399-4E53-2D863DFF18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A67207-F42F-0FDF-E901-A3147F3365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95B094-FE51-4756-8209-F440968306B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2602F-B3D9-872C-8FEE-66B109DCE7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3FDE9-DA5C-6256-E6D9-6C143A5400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58B819-837C-4C62-AF20-58BC3F1FC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523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berkeleyearth.org/global-temperature-report-for-2025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erkeleyearth.org/global-temperature-report-for-2025/" TargetMode="Externa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pnwbluecarbon.org/background" TargetMode="Externa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customXml" Target="../ink/ink7.xml"/><Relationship Id="rId26" Type="http://schemas.openxmlformats.org/officeDocument/2006/relationships/customXml" Target="../ink/ink11.xml"/><Relationship Id="rId39" Type="http://schemas.openxmlformats.org/officeDocument/2006/relationships/image" Target="../media/image24.png"/><Relationship Id="rId21" Type="http://schemas.openxmlformats.org/officeDocument/2006/relationships/image" Target="../media/image15.png"/><Relationship Id="rId34" Type="http://schemas.openxmlformats.org/officeDocument/2006/relationships/customXml" Target="../ink/ink15.xml"/><Relationship Id="rId42" Type="http://schemas.openxmlformats.org/officeDocument/2006/relationships/customXml" Target="../ink/ink19.xml"/><Relationship Id="rId47" Type="http://schemas.openxmlformats.org/officeDocument/2006/relationships/image" Target="../media/image28.png"/><Relationship Id="rId50" Type="http://schemas.openxmlformats.org/officeDocument/2006/relationships/customXml" Target="../ink/ink23.xml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11.xml"/><Relationship Id="rId16" Type="http://schemas.openxmlformats.org/officeDocument/2006/relationships/customXml" Target="../ink/ink6.xml"/><Relationship Id="rId29" Type="http://schemas.openxmlformats.org/officeDocument/2006/relationships/image" Target="../media/image19.png"/><Relationship Id="rId11" Type="http://schemas.openxmlformats.org/officeDocument/2006/relationships/hyperlink" Target="https://www.pnwbluecarbon.org/background" TargetMode="External"/><Relationship Id="rId24" Type="http://schemas.openxmlformats.org/officeDocument/2006/relationships/customXml" Target="../ink/ink10.xml"/><Relationship Id="rId32" Type="http://schemas.openxmlformats.org/officeDocument/2006/relationships/customXml" Target="../ink/ink14.xml"/><Relationship Id="rId37" Type="http://schemas.openxmlformats.org/officeDocument/2006/relationships/image" Target="../media/image23.png"/><Relationship Id="rId40" Type="http://schemas.openxmlformats.org/officeDocument/2006/relationships/customXml" Target="../ink/ink18.xml"/><Relationship Id="rId45" Type="http://schemas.openxmlformats.org/officeDocument/2006/relationships/image" Target="../media/image27.png"/><Relationship Id="rId53" Type="http://schemas.openxmlformats.org/officeDocument/2006/relationships/image" Target="../media/image31.png"/><Relationship Id="rId5" Type="http://schemas.openxmlformats.org/officeDocument/2006/relationships/customXml" Target="../ink/ink1.xml"/><Relationship Id="rId10" Type="http://schemas.openxmlformats.org/officeDocument/2006/relationships/image" Target="../media/image10.png"/><Relationship Id="rId19" Type="http://schemas.openxmlformats.org/officeDocument/2006/relationships/image" Target="../media/image14.png"/><Relationship Id="rId31" Type="http://schemas.openxmlformats.org/officeDocument/2006/relationships/image" Target="../media/image20.png"/><Relationship Id="rId44" Type="http://schemas.openxmlformats.org/officeDocument/2006/relationships/customXml" Target="../ink/ink20.xml"/><Relationship Id="rId52" Type="http://schemas.openxmlformats.org/officeDocument/2006/relationships/customXml" Target="../ink/ink24.xml"/><Relationship Id="rId4" Type="http://schemas.openxmlformats.org/officeDocument/2006/relationships/image" Target="../media/image7.png"/><Relationship Id="rId9" Type="http://schemas.openxmlformats.org/officeDocument/2006/relationships/customXml" Target="../ink/ink3.xml"/><Relationship Id="rId14" Type="http://schemas.openxmlformats.org/officeDocument/2006/relationships/customXml" Target="../ink/ink5.xml"/><Relationship Id="rId22" Type="http://schemas.openxmlformats.org/officeDocument/2006/relationships/customXml" Target="../ink/ink9.xml"/><Relationship Id="rId27" Type="http://schemas.openxmlformats.org/officeDocument/2006/relationships/image" Target="../media/image18.png"/><Relationship Id="rId30" Type="http://schemas.openxmlformats.org/officeDocument/2006/relationships/customXml" Target="../ink/ink13.xml"/><Relationship Id="rId35" Type="http://schemas.openxmlformats.org/officeDocument/2006/relationships/image" Target="../media/image22.png"/><Relationship Id="rId43" Type="http://schemas.openxmlformats.org/officeDocument/2006/relationships/image" Target="../media/image26.png"/><Relationship Id="rId48" Type="http://schemas.openxmlformats.org/officeDocument/2006/relationships/customXml" Target="../ink/ink22.xml"/><Relationship Id="rId8" Type="http://schemas.openxmlformats.org/officeDocument/2006/relationships/image" Target="../media/image9.png"/><Relationship Id="rId51" Type="http://schemas.openxmlformats.org/officeDocument/2006/relationships/image" Target="../media/image30.png"/><Relationship Id="rId3" Type="http://schemas.openxmlformats.org/officeDocument/2006/relationships/image" Target="../media/image4.jpeg"/><Relationship Id="rId12" Type="http://schemas.openxmlformats.org/officeDocument/2006/relationships/customXml" Target="../ink/ink4.xml"/><Relationship Id="rId17" Type="http://schemas.openxmlformats.org/officeDocument/2006/relationships/image" Target="../media/image13.png"/><Relationship Id="rId25" Type="http://schemas.openxmlformats.org/officeDocument/2006/relationships/image" Target="../media/image17.png"/><Relationship Id="rId33" Type="http://schemas.openxmlformats.org/officeDocument/2006/relationships/image" Target="../media/image21.png"/><Relationship Id="rId38" Type="http://schemas.openxmlformats.org/officeDocument/2006/relationships/customXml" Target="../ink/ink17.xml"/><Relationship Id="rId46" Type="http://schemas.openxmlformats.org/officeDocument/2006/relationships/customXml" Target="../ink/ink21.xml"/><Relationship Id="rId20" Type="http://schemas.openxmlformats.org/officeDocument/2006/relationships/customXml" Target="../ink/ink8.xml"/><Relationship Id="rId41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5" Type="http://schemas.openxmlformats.org/officeDocument/2006/relationships/image" Target="../media/image12.png"/><Relationship Id="rId23" Type="http://schemas.openxmlformats.org/officeDocument/2006/relationships/image" Target="../media/image16.png"/><Relationship Id="rId28" Type="http://schemas.openxmlformats.org/officeDocument/2006/relationships/customXml" Target="../ink/ink12.xml"/><Relationship Id="rId36" Type="http://schemas.openxmlformats.org/officeDocument/2006/relationships/customXml" Target="../ink/ink16.xml"/><Relationship Id="rId49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customXml" Target="../ink/ink27.xml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26.xml"/><Relationship Id="rId5" Type="http://schemas.openxmlformats.org/officeDocument/2006/relationships/image" Target="../media/image41.png"/><Relationship Id="rId4" Type="http://schemas.openxmlformats.org/officeDocument/2006/relationships/customXml" Target="../ink/ink25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customXml" Target="../ink/ink30.xml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29.xml"/><Relationship Id="rId5" Type="http://schemas.openxmlformats.org/officeDocument/2006/relationships/image" Target="../media/image41.png"/><Relationship Id="rId4" Type="http://schemas.openxmlformats.org/officeDocument/2006/relationships/customXml" Target="../ink/ink2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grassy area with trees and water&#10;&#10;Description automatically generated">
            <a:extLst>
              <a:ext uri="{FF2B5EF4-FFF2-40B4-BE49-F238E27FC236}">
                <a16:creationId xmlns:a16="http://schemas.microsoft.com/office/drawing/2014/main" id="{EA372CBA-54E7-BD07-37B0-F8F3421AC7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6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8B27807-B556-2799-483B-1769DD158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626" y="255639"/>
            <a:ext cx="5614907" cy="2265037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Assessing Effectiveness of Tidal Freshwater Restoration Sites as Natural Climate Solutions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852DAB-B16B-0178-7CE8-3A319F73FE82}"/>
              </a:ext>
            </a:extLst>
          </p:cNvPr>
          <p:cNvSpPr txBox="1"/>
          <p:nvPr/>
        </p:nvSpPr>
        <p:spPr>
          <a:xfrm>
            <a:off x="7263087" y="2565758"/>
            <a:ext cx="4928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Zoie Brauser and Catherine Corbett </a:t>
            </a:r>
          </a:p>
        </p:txBody>
      </p:sp>
      <p:pic>
        <p:nvPicPr>
          <p:cNvPr id="9" name="Google Shape;88;p1">
            <a:extLst>
              <a:ext uri="{FF2B5EF4-FFF2-40B4-BE49-F238E27FC236}">
                <a16:creationId xmlns:a16="http://schemas.microsoft.com/office/drawing/2014/main" id="{79AF4D59-F1A7-3587-2AFA-F8196F2AF7D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61677"/>
          <a:stretch/>
        </p:blipFill>
        <p:spPr>
          <a:xfrm>
            <a:off x="9379974" y="5071441"/>
            <a:ext cx="2812026" cy="1484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1">
            <a:extLst>
              <a:ext uri="{FF2B5EF4-FFF2-40B4-BE49-F238E27FC236}">
                <a16:creationId xmlns:a16="http://schemas.microsoft.com/office/drawing/2014/main" id="{E6725372-1BC5-D76D-81AC-88581AF21560}"/>
              </a:ext>
            </a:extLst>
          </p:cNvPr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86662" y="4184079"/>
            <a:ext cx="1887793" cy="736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479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D190E-D802-C566-D795-404CDBB52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601634B2-F153-65ED-2F16-61ABA337B0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034"/>
            <a:ext cx="12192000" cy="690006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3885B-DCB3-ABF8-AE4B-970C10249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77851"/>
            <a:ext cx="10668000" cy="4631695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3200" dirty="0"/>
              <a:t>Background</a:t>
            </a:r>
          </a:p>
          <a:p>
            <a:pPr marL="514350" indent="-514350">
              <a:buAutoNum type="arabicPeriod"/>
            </a:pPr>
            <a:r>
              <a:rPr lang="en-US" sz="3200" dirty="0"/>
              <a:t>Monitoring design and methods</a:t>
            </a:r>
          </a:p>
          <a:p>
            <a:pPr marL="514350" indent="-514350">
              <a:buAutoNum type="arabicPeriod"/>
            </a:pPr>
            <a:r>
              <a:rPr lang="en-US" sz="3200" dirty="0"/>
              <a:t>Preliminary data</a:t>
            </a:r>
          </a:p>
          <a:p>
            <a:pPr marL="514350" indent="-514350">
              <a:buAutoNum type="arabicPeriod"/>
            </a:pPr>
            <a:r>
              <a:rPr lang="en-US" sz="3200" dirty="0"/>
              <a:t>Takeaways</a:t>
            </a:r>
          </a:p>
          <a:p>
            <a:pPr marL="514350" indent="-514350">
              <a:buAutoNum type="arabicPeriod"/>
            </a:pPr>
            <a:r>
              <a:rPr lang="en-US" sz="3200" dirty="0"/>
              <a:t>Next steps</a:t>
            </a:r>
          </a:p>
          <a:p>
            <a:pPr marL="514350" indent="-514350">
              <a:buAutoNum type="arabicPeriod"/>
            </a:pPr>
            <a:r>
              <a:rPr lang="en-US" sz="3200" dirty="0"/>
              <a:t>Project significance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83F0CA0-3E48-723A-8A83-FA517F855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153" y="296426"/>
            <a:ext cx="10714892" cy="1325563"/>
          </a:xfrm>
        </p:spPr>
        <p:txBody>
          <a:bodyPr>
            <a:normAutofit/>
          </a:bodyPr>
          <a:lstStyle/>
          <a:p>
            <a:r>
              <a:rPr lang="en-US" sz="3600" b="1" dirty="0"/>
              <a:t>Presentation Overview</a:t>
            </a:r>
          </a:p>
        </p:txBody>
      </p:sp>
    </p:spTree>
    <p:extLst>
      <p:ext uri="{BB962C8B-B14F-4D97-AF65-F5344CB8AC3E}">
        <p14:creationId xmlns:p14="http://schemas.microsoft.com/office/powerpoint/2010/main" val="1084114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6D521-34FD-4961-958C-4EEC0EC15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ssy area with trees and water&#10;&#10;Description automatically generated">
            <a:extLst>
              <a:ext uri="{FF2B5EF4-FFF2-40B4-BE49-F238E27FC236}">
                <a16:creationId xmlns:a16="http://schemas.microsoft.com/office/drawing/2014/main" id="{48416ACE-807B-64C4-14B0-CFBA39DBEE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6"/>
          <a:stretch/>
        </p:blipFill>
        <p:spPr>
          <a:xfrm>
            <a:off x="1" y="4207881"/>
            <a:ext cx="12191999" cy="27582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FBE0D0-E79E-E385-C26E-295B446C8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035" y="2103437"/>
            <a:ext cx="1177413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/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1889431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72C2A-1628-28EA-3047-D69AAE32E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F20A1700-70D4-1EC1-8583-A9DBE5FF91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034"/>
            <a:ext cx="12192000" cy="69000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4EF7A1-EC2C-4FAC-F3B0-CE6D1191798B}"/>
              </a:ext>
            </a:extLst>
          </p:cNvPr>
          <p:cNvSpPr txBox="1"/>
          <p:nvPr/>
        </p:nvSpPr>
        <p:spPr>
          <a:xfrm>
            <a:off x="869242" y="6556850"/>
            <a:ext cx="3387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>
                <a:hlinkClick r:id="rId4"/>
              </a:rPr>
              <a:t>Berkeley Earth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3DA41B2-ED72-7ED7-94C0-ECF7FD0A89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729" y="1225864"/>
            <a:ext cx="9525236" cy="538423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51AA83B-7017-AD10-E4C8-A01BBC562D82}"/>
              </a:ext>
            </a:extLst>
          </p:cNvPr>
          <p:cNvSpPr txBox="1">
            <a:spLocks/>
          </p:cNvSpPr>
          <p:nvPr/>
        </p:nvSpPr>
        <p:spPr>
          <a:xfrm>
            <a:off x="1541905" y="2873355"/>
            <a:ext cx="5348752" cy="1589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Average global temperature will soon regularly exceed 1.5°C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57F8641-81D2-B9CE-1793-E8B4C7574D6A}"/>
              </a:ext>
            </a:extLst>
          </p:cNvPr>
          <p:cNvSpPr txBox="1">
            <a:spLocks/>
          </p:cNvSpPr>
          <p:nvPr/>
        </p:nvSpPr>
        <p:spPr>
          <a:xfrm>
            <a:off x="195659" y="0"/>
            <a:ext cx="1140689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Global climate context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74BE51-8147-46B9-438B-B5FD9EFE5BEC}"/>
              </a:ext>
            </a:extLst>
          </p:cNvPr>
          <p:cNvSpPr/>
          <p:nvPr/>
        </p:nvSpPr>
        <p:spPr>
          <a:xfrm>
            <a:off x="5102492" y="5193234"/>
            <a:ext cx="4250913" cy="900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317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0EEE-9A18-B295-E0C9-F2CF4AAF0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C4E390AA-3F18-08DB-24EF-A04569DF80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034"/>
            <a:ext cx="12192000" cy="69000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3074253-5203-308B-E0BE-99ED51169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659" y="0"/>
            <a:ext cx="11406894" cy="1325563"/>
          </a:xfrm>
        </p:spPr>
        <p:txBody>
          <a:bodyPr>
            <a:normAutofit/>
          </a:bodyPr>
          <a:lstStyle/>
          <a:p>
            <a:r>
              <a:rPr lang="en-US" sz="3600" dirty="0"/>
              <a:t>Global climate context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BB10C4-5401-3AB7-6019-178A1124AC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729" y="1225864"/>
            <a:ext cx="9525236" cy="53842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ECBC5C-7635-E789-1C8E-54DAC93B240E}"/>
              </a:ext>
            </a:extLst>
          </p:cNvPr>
          <p:cNvSpPr txBox="1"/>
          <p:nvPr/>
        </p:nvSpPr>
        <p:spPr>
          <a:xfrm>
            <a:off x="869242" y="6556850"/>
            <a:ext cx="3387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>
                <a:hlinkClick r:id="rId5"/>
              </a:rPr>
              <a:t>Berkeley Earth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1723868-7DCB-DE9E-05B2-8C7F925C8223}"/>
              </a:ext>
            </a:extLst>
          </p:cNvPr>
          <p:cNvSpPr txBox="1">
            <a:spLocks/>
          </p:cNvSpPr>
          <p:nvPr/>
        </p:nvSpPr>
        <p:spPr>
          <a:xfrm>
            <a:off x="1402756" y="2360608"/>
            <a:ext cx="5912444" cy="1858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Need to minimize magnitude and duration of overshoot to avoid destabilizing climate tipping points </a:t>
            </a:r>
          </a:p>
          <a:p>
            <a:pPr marL="0" indent="0">
              <a:buNone/>
            </a:pPr>
            <a:r>
              <a:rPr lang="en-US" sz="2000" b="1" dirty="0"/>
              <a:t>(Lenton et al. 2025, IPCC, etc.)</a:t>
            </a:r>
            <a:endParaRPr lang="en-US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13E4E3-F91F-3B83-1EE8-EE8452BE2558}"/>
              </a:ext>
            </a:extLst>
          </p:cNvPr>
          <p:cNvSpPr/>
          <p:nvPr/>
        </p:nvSpPr>
        <p:spPr>
          <a:xfrm>
            <a:off x="5102492" y="5193234"/>
            <a:ext cx="4250913" cy="900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994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4C0AC-D0BC-1333-C990-437AA779C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2692AC47-1D7B-6C28-D19D-1BA9D6E30F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034"/>
            <a:ext cx="12192000" cy="69000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BF80569-F6EB-853C-6BAA-EC8F40D71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537" y="166300"/>
            <a:ext cx="11406894" cy="1325563"/>
          </a:xfrm>
        </p:spPr>
        <p:txBody>
          <a:bodyPr>
            <a:normAutofit/>
          </a:bodyPr>
          <a:lstStyle/>
          <a:p>
            <a:r>
              <a:rPr lang="en-US" sz="3600" b="1" dirty="0"/>
              <a:t>Greenhouse gas reduction goals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EC7D2B3-BB24-C621-E4E1-16ED74ECA368}"/>
              </a:ext>
            </a:extLst>
          </p:cNvPr>
          <p:cNvSpPr/>
          <p:nvPr/>
        </p:nvSpPr>
        <p:spPr>
          <a:xfrm>
            <a:off x="2625586" y="1630018"/>
            <a:ext cx="7532205" cy="11529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Halve emissions by 2030 </a:t>
            </a:r>
            <a:r>
              <a:rPr lang="en-US" sz="2000" dirty="0">
                <a:solidFill>
                  <a:schemeClr val="tx1"/>
                </a:solidFill>
              </a:rPr>
              <a:t>(from 2010 levels) 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Net zero emissions by 2050</a:t>
            </a:r>
          </a:p>
        </p:txBody>
      </p:sp>
    </p:spTree>
    <p:extLst>
      <p:ext uri="{BB962C8B-B14F-4D97-AF65-F5344CB8AC3E}">
        <p14:creationId xmlns:p14="http://schemas.microsoft.com/office/powerpoint/2010/main" val="3920804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55173-AD4D-9047-063B-DD986EF6E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B906ECE0-E489-E282-3F87-075A9DEC56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034"/>
            <a:ext cx="12192000" cy="69000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2C7E30B-18EE-DF75-F2B8-0BC840B2D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537" y="166300"/>
            <a:ext cx="11406894" cy="1325563"/>
          </a:xfrm>
        </p:spPr>
        <p:txBody>
          <a:bodyPr>
            <a:normAutofit/>
          </a:bodyPr>
          <a:lstStyle/>
          <a:p>
            <a:r>
              <a:rPr lang="en-US" sz="3600" b="1" dirty="0"/>
              <a:t>Greenhouse gas reduction goals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AF5148-E583-EE88-0311-96871C2B5BF5}"/>
              </a:ext>
            </a:extLst>
          </p:cNvPr>
          <p:cNvSpPr/>
          <p:nvPr/>
        </p:nvSpPr>
        <p:spPr>
          <a:xfrm>
            <a:off x="2625586" y="1630018"/>
            <a:ext cx="7532205" cy="11529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Halve emissions by 2030 </a:t>
            </a:r>
            <a:r>
              <a:rPr lang="en-US" sz="2000" dirty="0">
                <a:solidFill>
                  <a:schemeClr val="tx1"/>
                </a:solidFill>
              </a:rPr>
              <a:t>(from 2010 levels) 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Net zero emissions by 2050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12A18D-E969-04B5-9A44-1AFCA779D19C}"/>
              </a:ext>
            </a:extLst>
          </p:cNvPr>
          <p:cNvSpPr/>
          <p:nvPr/>
        </p:nvSpPr>
        <p:spPr>
          <a:xfrm>
            <a:off x="313082" y="3467100"/>
            <a:ext cx="2211457" cy="11529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Scale up renewables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E0B229-4215-96E7-FF6C-882594EDBBC0}"/>
              </a:ext>
            </a:extLst>
          </p:cNvPr>
          <p:cNvSpPr/>
          <p:nvPr/>
        </p:nvSpPr>
        <p:spPr>
          <a:xfrm>
            <a:off x="9132405" y="3467100"/>
            <a:ext cx="2655404" cy="11529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Improve energy efficiency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4C0F06-B3D5-DFC3-7E38-B8CC0E732A44}"/>
              </a:ext>
            </a:extLst>
          </p:cNvPr>
          <p:cNvSpPr/>
          <p:nvPr/>
        </p:nvSpPr>
        <p:spPr>
          <a:xfrm>
            <a:off x="3003275" y="3467100"/>
            <a:ext cx="2211457" cy="11529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Electrify sectors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CE8868-E4E5-4F68-C9F1-A93F6676A9FD}"/>
              </a:ext>
            </a:extLst>
          </p:cNvPr>
          <p:cNvSpPr/>
          <p:nvPr/>
        </p:nvSpPr>
        <p:spPr>
          <a:xfrm>
            <a:off x="5746474" y="3467100"/>
            <a:ext cx="2960203" cy="11529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Sustainable land management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EB38D07-4778-3D02-34B1-0D77651D591A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6391689" y="2782957"/>
            <a:ext cx="0" cy="279452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CCE3E57-99F7-77F3-4C0C-30C5BD70B1B6}"/>
              </a:ext>
            </a:extLst>
          </p:cNvPr>
          <p:cNvCxnSpPr>
            <a:cxnSpLocks/>
          </p:cNvCxnSpPr>
          <p:nvPr/>
        </p:nvCxnSpPr>
        <p:spPr>
          <a:xfrm>
            <a:off x="6390577" y="3070248"/>
            <a:ext cx="4151473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FA5EF68-8001-B571-FB9F-5ADACA577CDA}"/>
              </a:ext>
            </a:extLst>
          </p:cNvPr>
          <p:cNvCxnSpPr>
            <a:cxnSpLocks/>
          </p:cNvCxnSpPr>
          <p:nvPr/>
        </p:nvCxnSpPr>
        <p:spPr>
          <a:xfrm>
            <a:off x="10511527" y="3033598"/>
            <a:ext cx="0" cy="433502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929E68D-776C-E5EA-CFA4-60E9870CD99F}"/>
              </a:ext>
            </a:extLst>
          </p:cNvPr>
          <p:cNvCxnSpPr>
            <a:cxnSpLocks/>
          </p:cNvCxnSpPr>
          <p:nvPr/>
        </p:nvCxnSpPr>
        <p:spPr>
          <a:xfrm>
            <a:off x="7202810" y="3033598"/>
            <a:ext cx="0" cy="433502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0998D00-8D5B-A184-BC29-881A956C3D25}"/>
              </a:ext>
            </a:extLst>
          </p:cNvPr>
          <p:cNvCxnSpPr>
            <a:cxnSpLocks/>
          </p:cNvCxnSpPr>
          <p:nvPr/>
        </p:nvCxnSpPr>
        <p:spPr>
          <a:xfrm>
            <a:off x="1360264" y="3071507"/>
            <a:ext cx="5041796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22DFB0B-8570-A816-CDD7-9CA9E347DAC2}"/>
              </a:ext>
            </a:extLst>
          </p:cNvPr>
          <p:cNvCxnSpPr>
            <a:cxnSpLocks/>
          </p:cNvCxnSpPr>
          <p:nvPr/>
        </p:nvCxnSpPr>
        <p:spPr>
          <a:xfrm>
            <a:off x="4128361" y="3033598"/>
            <a:ext cx="0" cy="433502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DE86D92-D775-0866-4FC0-E5E40F93931F}"/>
              </a:ext>
            </a:extLst>
          </p:cNvPr>
          <p:cNvCxnSpPr>
            <a:cxnSpLocks/>
          </p:cNvCxnSpPr>
          <p:nvPr/>
        </p:nvCxnSpPr>
        <p:spPr>
          <a:xfrm>
            <a:off x="1392718" y="3033598"/>
            <a:ext cx="0" cy="433502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6831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AC370-D5D7-58FE-0EF3-B66BEE947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0B246375-09D2-E436-E5C1-DF4579E0C2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034"/>
            <a:ext cx="12192000" cy="69000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DDC821F-A7BA-FE49-E071-A5387A1AB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537" y="166300"/>
            <a:ext cx="11406894" cy="1325563"/>
          </a:xfrm>
        </p:spPr>
        <p:txBody>
          <a:bodyPr>
            <a:normAutofit/>
          </a:bodyPr>
          <a:lstStyle/>
          <a:p>
            <a:r>
              <a:rPr lang="en-US" sz="3600" b="1" dirty="0"/>
              <a:t>Greenhouse gas reduction goals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59BC81-D1A1-CD86-446F-AA1421816D4D}"/>
              </a:ext>
            </a:extLst>
          </p:cNvPr>
          <p:cNvSpPr/>
          <p:nvPr/>
        </p:nvSpPr>
        <p:spPr>
          <a:xfrm>
            <a:off x="2625586" y="1630018"/>
            <a:ext cx="7532205" cy="11529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Halve emissions by 2030 </a:t>
            </a:r>
            <a:r>
              <a:rPr lang="en-US" sz="2000" dirty="0">
                <a:solidFill>
                  <a:schemeClr val="tx1"/>
                </a:solidFill>
              </a:rPr>
              <a:t>(from 2010 levels) 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Net zero emissions by 2050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44F7CC-E77D-6C99-90DE-6F8BE4065F61}"/>
              </a:ext>
            </a:extLst>
          </p:cNvPr>
          <p:cNvSpPr/>
          <p:nvPr/>
        </p:nvSpPr>
        <p:spPr>
          <a:xfrm>
            <a:off x="313082" y="3467100"/>
            <a:ext cx="2211457" cy="1152939"/>
          </a:xfrm>
          <a:prstGeom prst="rect">
            <a:avLst/>
          </a:prstGeom>
          <a:solidFill>
            <a:schemeClr val="bg2">
              <a:lumMod val="75000"/>
              <a:alpha val="6615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Scale up renewables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A70E44-BAD4-ECB3-ABD3-EFED7488B9B9}"/>
              </a:ext>
            </a:extLst>
          </p:cNvPr>
          <p:cNvSpPr/>
          <p:nvPr/>
        </p:nvSpPr>
        <p:spPr>
          <a:xfrm>
            <a:off x="9132405" y="3467100"/>
            <a:ext cx="2655404" cy="1152939"/>
          </a:xfrm>
          <a:prstGeom prst="rect">
            <a:avLst/>
          </a:prstGeom>
          <a:solidFill>
            <a:schemeClr val="bg2">
              <a:lumMod val="75000"/>
              <a:alpha val="6615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Improve energy efficiency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5E3E6B-3681-0008-E675-246B545B0C6D}"/>
              </a:ext>
            </a:extLst>
          </p:cNvPr>
          <p:cNvSpPr/>
          <p:nvPr/>
        </p:nvSpPr>
        <p:spPr>
          <a:xfrm>
            <a:off x="3003275" y="3467100"/>
            <a:ext cx="2211457" cy="1152939"/>
          </a:xfrm>
          <a:prstGeom prst="rect">
            <a:avLst/>
          </a:prstGeom>
          <a:solidFill>
            <a:schemeClr val="bg2">
              <a:lumMod val="75000"/>
              <a:alpha val="6615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Electrify sectors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8E2710-AD7C-8021-D23D-D14462ED4274}"/>
              </a:ext>
            </a:extLst>
          </p:cNvPr>
          <p:cNvSpPr/>
          <p:nvPr/>
        </p:nvSpPr>
        <p:spPr>
          <a:xfrm>
            <a:off x="5746474" y="3467100"/>
            <a:ext cx="2960203" cy="11529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Sustainable land management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AC53B27-B86B-2778-2EA9-3B5A3791DF3B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6391689" y="2782957"/>
            <a:ext cx="0" cy="279452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64B149-4971-3C87-3CC0-5A3249604283}"/>
              </a:ext>
            </a:extLst>
          </p:cNvPr>
          <p:cNvCxnSpPr>
            <a:cxnSpLocks/>
          </p:cNvCxnSpPr>
          <p:nvPr/>
        </p:nvCxnSpPr>
        <p:spPr>
          <a:xfrm>
            <a:off x="6390577" y="3070248"/>
            <a:ext cx="4151473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88E8820-DDB6-FFB5-7B8B-E31E106D37D9}"/>
              </a:ext>
            </a:extLst>
          </p:cNvPr>
          <p:cNvCxnSpPr>
            <a:cxnSpLocks/>
          </p:cNvCxnSpPr>
          <p:nvPr/>
        </p:nvCxnSpPr>
        <p:spPr>
          <a:xfrm>
            <a:off x="10511527" y="3033598"/>
            <a:ext cx="0" cy="433502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692E326-C923-294D-163B-09D7F67A5387}"/>
              </a:ext>
            </a:extLst>
          </p:cNvPr>
          <p:cNvCxnSpPr>
            <a:cxnSpLocks/>
          </p:cNvCxnSpPr>
          <p:nvPr/>
        </p:nvCxnSpPr>
        <p:spPr>
          <a:xfrm>
            <a:off x="7202810" y="3033598"/>
            <a:ext cx="0" cy="433502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E2B640A-616D-410B-A350-0C95E6968631}"/>
              </a:ext>
            </a:extLst>
          </p:cNvPr>
          <p:cNvCxnSpPr>
            <a:cxnSpLocks/>
          </p:cNvCxnSpPr>
          <p:nvPr/>
        </p:nvCxnSpPr>
        <p:spPr>
          <a:xfrm>
            <a:off x="1360264" y="3071507"/>
            <a:ext cx="5041796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D3CC7F4-6343-5FD5-2EE7-3BC0C35B7532}"/>
              </a:ext>
            </a:extLst>
          </p:cNvPr>
          <p:cNvCxnSpPr>
            <a:cxnSpLocks/>
          </p:cNvCxnSpPr>
          <p:nvPr/>
        </p:nvCxnSpPr>
        <p:spPr>
          <a:xfrm>
            <a:off x="4128361" y="3033598"/>
            <a:ext cx="0" cy="433502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14A417A-A325-40DC-DEBD-0B6227BC856F}"/>
              </a:ext>
            </a:extLst>
          </p:cNvPr>
          <p:cNvCxnSpPr>
            <a:cxnSpLocks/>
          </p:cNvCxnSpPr>
          <p:nvPr/>
        </p:nvCxnSpPr>
        <p:spPr>
          <a:xfrm>
            <a:off x="1392718" y="3033598"/>
            <a:ext cx="0" cy="433502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934BAF8-9602-E38A-E0DC-1D6E4067E3A3}"/>
              </a:ext>
            </a:extLst>
          </p:cNvPr>
          <p:cNvCxnSpPr>
            <a:cxnSpLocks/>
          </p:cNvCxnSpPr>
          <p:nvPr/>
        </p:nvCxnSpPr>
        <p:spPr>
          <a:xfrm>
            <a:off x="7212335" y="4614748"/>
            <a:ext cx="0" cy="75074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C40385B2-02A1-9C4F-070F-DEBB262BCC45}"/>
              </a:ext>
            </a:extLst>
          </p:cNvPr>
          <p:cNvSpPr/>
          <p:nvPr/>
        </p:nvSpPr>
        <p:spPr>
          <a:xfrm>
            <a:off x="4492488" y="5375412"/>
            <a:ext cx="5804452" cy="11529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Upscale GHG sequestration using natural and working lands </a:t>
            </a:r>
          </a:p>
        </p:txBody>
      </p:sp>
    </p:spTree>
    <p:extLst>
      <p:ext uri="{BB962C8B-B14F-4D97-AF65-F5344CB8AC3E}">
        <p14:creationId xmlns:p14="http://schemas.microsoft.com/office/powerpoint/2010/main" val="1477068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5201F-54E8-57FA-2E59-5477DE725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D7E8E9A9-FFD3-838A-628D-F4D79D9E5E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034"/>
            <a:ext cx="12192000" cy="69000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571851F-1E58-D158-26BB-72FBB0567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537" y="166300"/>
            <a:ext cx="11406894" cy="1325563"/>
          </a:xfrm>
        </p:spPr>
        <p:txBody>
          <a:bodyPr>
            <a:normAutofit/>
          </a:bodyPr>
          <a:lstStyle/>
          <a:p>
            <a:r>
              <a:rPr lang="en-US" sz="3600" b="1" dirty="0"/>
              <a:t>Greenhouse gas reduction goals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0E6898-2B2C-EF48-9D27-026EDEC517E2}"/>
              </a:ext>
            </a:extLst>
          </p:cNvPr>
          <p:cNvSpPr/>
          <p:nvPr/>
        </p:nvSpPr>
        <p:spPr>
          <a:xfrm>
            <a:off x="2625586" y="1630018"/>
            <a:ext cx="7532205" cy="11529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Halve emissions by 2030 </a:t>
            </a:r>
            <a:r>
              <a:rPr lang="en-US" sz="2000" dirty="0">
                <a:solidFill>
                  <a:schemeClr val="tx1"/>
                </a:solidFill>
              </a:rPr>
              <a:t>(from 2010 levels) 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Net zero by 2050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CF2610-A0EB-809D-855C-3CF4EBE54E1B}"/>
              </a:ext>
            </a:extLst>
          </p:cNvPr>
          <p:cNvSpPr/>
          <p:nvPr/>
        </p:nvSpPr>
        <p:spPr>
          <a:xfrm>
            <a:off x="313082" y="3467100"/>
            <a:ext cx="2211457" cy="1152939"/>
          </a:xfrm>
          <a:prstGeom prst="rect">
            <a:avLst/>
          </a:prstGeom>
          <a:solidFill>
            <a:schemeClr val="bg2">
              <a:lumMod val="75000"/>
              <a:alpha val="6615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Scale up renewables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06AA2C-DC7B-D824-4EAA-22D93AB46FF3}"/>
              </a:ext>
            </a:extLst>
          </p:cNvPr>
          <p:cNvSpPr/>
          <p:nvPr/>
        </p:nvSpPr>
        <p:spPr>
          <a:xfrm>
            <a:off x="9132405" y="3467100"/>
            <a:ext cx="2655404" cy="1152939"/>
          </a:xfrm>
          <a:prstGeom prst="rect">
            <a:avLst/>
          </a:prstGeom>
          <a:solidFill>
            <a:schemeClr val="bg2">
              <a:lumMod val="75000"/>
              <a:alpha val="6615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Improve energy efficiency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AD37ED-5650-BFBD-43C8-2D5AEF9033E9}"/>
              </a:ext>
            </a:extLst>
          </p:cNvPr>
          <p:cNvSpPr/>
          <p:nvPr/>
        </p:nvSpPr>
        <p:spPr>
          <a:xfrm>
            <a:off x="3003275" y="3467100"/>
            <a:ext cx="2211457" cy="1152939"/>
          </a:xfrm>
          <a:prstGeom prst="rect">
            <a:avLst/>
          </a:prstGeom>
          <a:solidFill>
            <a:schemeClr val="bg2">
              <a:lumMod val="75000"/>
              <a:alpha val="6615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Electrify sectors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E40CED-93A2-A228-DBA5-E4BB7846A471}"/>
              </a:ext>
            </a:extLst>
          </p:cNvPr>
          <p:cNvSpPr/>
          <p:nvPr/>
        </p:nvSpPr>
        <p:spPr>
          <a:xfrm>
            <a:off x="5746474" y="3467100"/>
            <a:ext cx="2960203" cy="11529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Sustainable land management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B8590F-0DED-6E9C-A211-36ECDF283B70}"/>
              </a:ext>
            </a:extLst>
          </p:cNvPr>
          <p:cNvSpPr/>
          <p:nvPr/>
        </p:nvSpPr>
        <p:spPr>
          <a:xfrm>
            <a:off x="4492488" y="5375412"/>
            <a:ext cx="5804452" cy="11529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Upscale GHG sequestration using natural and working lands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AEF39B8-CBC2-28E3-3926-CBF72C03D50C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6391689" y="2782957"/>
            <a:ext cx="0" cy="279452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23D27E2-559D-3E6B-6593-161900800C1F}"/>
              </a:ext>
            </a:extLst>
          </p:cNvPr>
          <p:cNvCxnSpPr>
            <a:cxnSpLocks/>
          </p:cNvCxnSpPr>
          <p:nvPr/>
        </p:nvCxnSpPr>
        <p:spPr>
          <a:xfrm>
            <a:off x="6390577" y="3070248"/>
            <a:ext cx="4151473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D817FAD-9D3F-E012-9834-A76EE4676422}"/>
              </a:ext>
            </a:extLst>
          </p:cNvPr>
          <p:cNvCxnSpPr>
            <a:cxnSpLocks/>
          </p:cNvCxnSpPr>
          <p:nvPr/>
        </p:nvCxnSpPr>
        <p:spPr>
          <a:xfrm>
            <a:off x="10511527" y="3033598"/>
            <a:ext cx="0" cy="433502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ADBB9D5-A05E-86DC-6DFA-79DCA94C1824}"/>
              </a:ext>
            </a:extLst>
          </p:cNvPr>
          <p:cNvCxnSpPr>
            <a:cxnSpLocks/>
          </p:cNvCxnSpPr>
          <p:nvPr/>
        </p:nvCxnSpPr>
        <p:spPr>
          <a:xfrm>
            <a:off x="7202810" y="3033598"/>
            <a:ext cx="0" cy="433502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C0CCDD8-CFAB-F91F-A118-2C89F81C66EE}"/>
              </a:ext>
            </a:extLst>
          </p:cNvPr>
          <p:cNvCxnSpPr>
            <a:cxnSpLocks/>
          </p:cNvCxnSpPr>
          <p:nvPr/>
        </p:nvCxnSpPr>
        <p:spPr>
          <a:xfrm>
            <a:off x="1360264" y="3071507"/>
            <a:ext cx="5041796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C9FDC99-3933-E89F-9949-C61FEC9CB82D}"/>
              </a:ext>
            </a:extLst>
          </p:cNvPr>
          <p:cNvCxnSpPr>
            <a:cxnSpLocks/>
          </p:cNvCxnSpPr>
          <p:nvPr/>
        </p:nvCxnSpPr>
        <p:spPr>
          <a:xfrm>
            <a:off x="4128361" y="3033598"/>
            <a:ext cx="0" cy="433502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0FAA601-0CD3-3139-B731-943377A53C4D}"/>
              </a:ext>
            </a:extLst>
          </p:cNvPr>
          <p:cNvCxnSpPr>
            <a:cxnSpLocks/>
          </p:cNvCxnSpPr>
          <p:nvPr/>
        </p:nvCxnSpPr>
        <p:spPr>
          <a:xfrm>
            <a:off x="1392718" y="3033598"/>
            <a:ext cx="0" cy="433502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5618218-314A-9B99-4FBC-1CBE9B0236C1}"/>
              </a:ext>
            </a:extLst>
          </p:cNvPr>
          <p:cNvCxnSpPr>
            <a:cxnSpLocks/>
          </p:cNvCxnSpPr>
          <p:nvPr/>
        </p:nvCxnSpPr>
        <p:spPr>
          <a:xfrm>
            <a:off x="7212335" y="4614748"/>
            <a:ext cx="0" cy="75074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653CF5F6-F383-CA15-2626-13AB93810850}"/>
              </a:ext>
            </a:extLst>
          </p:cNvPr>
          <p:cNvSpPr/>
          <p:nvPr/>
        </p:nvSpPr>
        <p:spPr>
          <a:xfrm>
            <a:off x="297714" y="4720857"/>
            <a:ext cx="3891516" cy="2137143"/>
          </a:xfrm>
          <a:prstGeom prst="rect">
            <a:avLst/>
          </a:prstGeom>
          <a:solidFill>
            <a:schemeClr val="tx2">
              <a:lumMod val="25000"/>
              <a:lumOff val="75000"/>
              <a:alpha val="82294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</a:rPr>
              <a:t>Oregon E.O. 25-26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</a:rPr>
              <a:t>Washington Climate Commitment Act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BB69899-10AE-663A-B110-9D61E2CCECEF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4174435" y="5947229"/>
            <a:ext cx="318053" cy="4653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95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2DF0A-F7E0-AECA-5471-40C01AC97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1782B384-3B7F-352C-C7D2-97AE1AA20F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034"/>
            <a:ext cx="12192000" cy="690006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BE255-AB59-DC56-606F-17137EE26D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989" y="2365664"/>
            <a:ext cx="4491921" cy="416848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/>
              <a:t>Actions that protect, restore, and manage natural areas to reduce greenhouse gas emissions and store carbon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dirty="0"/>
              <a:t>(e.g., wetland restoration and conservation)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6EC465-D38D-6F51-0685-8ACE6F5CD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497" y="618553"/>
            <a:ext cx="3484617" cy="1325563"/>
          </a:xfrm>
        </p:spPr>
        <p:txBody>
          <a:bodyPr>
            <a:normAutofit/>
          </a:bodyPr>
          <a:lstStyle/>
          <a:p>
            <a:r>
              <a:rPr lang="en-US" sz="3600" b="1" dirty="0"/>
              <a:t>Natural climate solutions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F8FC23-88DD-5E26-C013-2B75C36D8A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18"/>
          <a:stretch>
            <a:fillRect/>
          </a:stretch>
        </p:blipFill>
        <p:spPr>
          <a:xfrm>
            <a:off x="5040877" y="692727"/>
            <a:ext cx="6946235" cy="5548745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E3C4011-6C82-6D94-CEB0-2914FFA66890}"/>
              </a:ext>
            </a:extLst>
          </p:cNvPr>
          <p:cNvSpPr txBox="1">
            <a:spLocks/>
          </p:cNvSpPr>
          <p:nvPr/>
        </p:nvSpPr>
        <p:spPr>
          <a:xfrm>
            <a:off x="7751618" y="5694218"/>
            <a:ext cx="4218710" cy="5297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Wallooskee-Youngs Marsh, OR</a:t>
            </a:r>
          </a:p>
        </p:txBody>
      </p:sp>
    </p:spTree>
    <p:extLst>
      <p:ext uri="{BB962C8B-B14F-4D97-AF65-F5344CB8AC3E}">
        <p14:creationId xmlns:p14="http://schemas.microsoft.com/office/powerpoint/2010/main" val="2789896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A0560-3820-B90D-25E4-86E238A01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F310CAAC-FF0E-9057-90AF-D6F2365F53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034"/>
            <a:ext cx="12192000" cy="69000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5988F20-DFEB-AFF3-76ED-4F8DA2C5E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450" y="1094787"/>
            <a:ext cx="10937157" cy="1325563"/>
          </a:xfrm>
        </p:spPr>
        <p:txBody>
          <a:bodyPr>
            <a:normAutofit/>
          </a:bodyPr>
          <a:lstStyle/>
          <a:p>
            <a:r>
              <a:rPr lang="en-US" sz="3600" b="1" dirty="0"/>
              <a:t>How can LCEP and other restoration practitioners integrate natural climate solutions at a program scale?</a:t>
            </a:r>
          </a:p>
        </p:txBody>
      </p:sp>
    </p:spTree>
    <p:extLst>
      <p:ext uri="{BB962C8B-B14F-4D97-AF65-F5344CB8AC3E}">
        <p14:creationId xmlns:p14="http://schemas.microsoft.com/office/powerpoint/2010/main" val="280504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74C5F-BA9A-AA99-24DD-0E76ACBC3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2321E484-7D16-7867-F7B5-D78F71BB7B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034"/>
            <a:ext cx="12192000" cy="690006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CDE10-EBAE-5DB1-DAA5-8D94B6969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325" y="2223526"/>
            <a:ext cx="10972800" cy="3660440"/>
          </a:xfrm>
        </p:spPr>
        <p:txBody>
          <a:bodyPr>
            <a:normAutofit/>
          </a:bodyPr>
          <a:lstStyle/>
          <a:p>
            <a:r>
              <a:rPr lang="en-US" sz="3600" dirty="0"/>
              <a:t>Created by the PNW Blue Carbon Working Group</a:t>
            </a:r>
          </a:p>
          <a:p>
            <a:r>
              <a:rPr lang="en-US" sz="3600" dirty="0"/>
              <a:t>Estimates GHG emissions and removals over 1-100 year timeframes in coastal habitats</a:t>
            </a:r>
          </a:p>
          <a:p>
            <a:r>
              <a:rPr lang="en-US" sz="3600" dirty="0"/>
              <a:t>Great tool for practitioners to inform coastal restoration and conservation projects from the perspective of GHG sequestration potential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7B935DA-0434-2214-90CA-27194E33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07" y="434184"/>
            <a:ext cx="11406894" cy="1325563"/>
          </a:xfrm>
        </p:spPr>
        <p:txBody>
          <a:bodyPr>
            <a:normAutofit/>
          </a:bodyPr>
          <a:lstStyle/>
          <a:p>
            <a:r>
              <a:rPr lang="en-US" sz="3600" b="1" dirty="0"/>
              <a:t>Existing tool: Blue Carbon Calculator</a:t>
            </a:r>
          </a:p>
        </p:txBody>
      </p:sp>
    </p:spTree>
    <p:extLst>
      <p:ext uri="{BB962C8B-B14F-4D97-AF65-F5344CB8AC3E}">
        <p14:creationId xmlns:p14="http://schemas.microsoft.com/office/powerpoint/2010/main" val="2490714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A812E-7953-4896-7055-0DF9A4D45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24F22390-77CC-B51B-AB48-8C7FF41342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034"/>
            <a:ext cx="12192000" cy="69000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0F9BA06-2308-9C7D-2163-E0159F10C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994" y="538928"/>
            <a:ext cx="7336637" cy="1325563"/>
          </a:xfrm>
        </p:spPr>
        <p:txBody>
          <a:bodyPr>
            <a:normAutofit/>
          </a:bodyPr>
          <a:lstStyle/>
          <a:p>
            <a:r>
              <a:rPr lang="en-US" sz="3600" b="1" dirty="0"/>
              <a:t>Gaps in the Blue Carbon Calculator for LCEP’s needs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DB8206-D03E-8AF2-3168-3B537ABF6C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127" y="260350"/>
            <a:ext cx="4488873" cy="63373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04BEEBB-9D1E-0F71-0BA2-88DD173AC284}"/>
              </a:ext>
            </a:extLst>
          </p:cNvPr>
          <p:cNvSpPr txBox="1">
            <a:spLocks/>
          </p:cNvSpPr>
          <p:nvPr/>
        </p:nvSpPr>
        <p:spPr>
          <a:xfrm>
            <a:off x="10077764" y="4776909"/>
            <a:ext cx="2257671" cy="1821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Blue Carbon Working Group study area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1C2B51-97EB-DC04-79C9-90D285D6696C}"/>
              </a:ext>
            </a:extLst>
          </p:cNvPr>
          <p:cNvSpPr/>
          <p:nvPr/>
        </p:nvSpPr>
        <p:spPr>
          <a:xfrm>
            <a:off x="10126981" y="1281154"/>
            <a:ext cx="1556240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Puget sound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A6E022-FF2C-1A5A-123A-3D9F63A3008E}"/>
              </a:ext>
            </a:extLst>
          </p:cNvPr>
          <p:cNvSpPr/>
          <p:nvPr/>
        </p:nvSpPr>
        <p:spPr>
          <a:xfrm>
            <a:off x="10149840" y="1839758"/>
            <a:ext cx="1955409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Lower Columbia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9877A3-6552-45F8-FAB9-BDBEE012BA0F}"/>
              </a:ext>
            </a:extLst>
          </p:cNvPr>
          <p:cNvSpPr/>
          <p:nvPr/>
        </p:nvSpPr>
        <p:spPr>
          <a:xfrm>
            <a:off x="10236591" y="2540798"/>
            <a:ext cx="1460695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Outer coast</a:t>
            </a: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70424F3F-2EF2-8151-9A48-BAC5B8B31B0D}"/>
              </a:ext>
            </a:extLst>
          </p:cNvPr>
          <p:cNvSpPr/>
          <p:nvPr/>
        </p:nvSpPr>
        <p:spPr>
          <a:xfrm rot="10800000">
            <a:off x="9430325" y="1394687"/>
            <a:ext cx="789767" cy="230909"/>
          </a:xfrm>
          <a:prstGeom prst="rightArrow">
            <a:avLst>
              <a:gd name="adj1" fmla="val 56770"/>
              <a:gd name="adj2" fmla="val 50000"/>
            </a:avLst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F82AF8E0-00CC-66AC-EDD8-4234FC583AA5}"/>
              </a:ext>
            </a:extLst>
          </p:cNvPr>
          <p:cNvSpPr/>
          <p:nvPr/>
        </p:nvSpPr>
        <p:spPr>
          <a:xfrm rot="10800000">
            <a:off x="8893907" y="1969117"/>
            <a:ext cx="1337336" cy="230909"/>
          </a:xfrm>
          <a:prstGeom prst="rightArrow">
            <a:avLst>
              <a:gd name="adj1" fmla="val 56770"/>
              <a:gd name="adj2" fmla="val 50000"/>
            </a:avLst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5F0E5941-7A23-27BE-50C3-0F2090EBF84E}"/>
              </a:ext>
            </a:extLst>
          </p:cNvPr>
          <p:cNvSpPr/>
          <p:nvPr/>
        </p:nvSpPr>
        <p:spPr>
          <a:xfrm rot="10800000">
            <a:off x="8729784" y="2649054"/>
            <a:ext cx="1507035" cy="230909"/>
          </a:xfrm>
          <a:prstGeom prst="rightArrow">
            <a:avLst>
              <a:gd name="adj1" fmla="val 56770"/>
              <a:gd name="adj2" fmla="val 50000"/>
            </a:avLst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31863D-FDDA-C6A5-586F-E83306245997}"/>
              </a:ext>
            </a:extLst>
          </p:cNvPr>
          <p:cNvSpPr txBox="1"/>
          <p:nvPr/>
        </p:nvSpPr>
        <p:spPr>
          <a:xfrm>
            <a:off x="9038047" y="6547015"/>
            <a:ext cx="3396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>
                <a:hlinkClick r:id="rId5"/>
              </a:rPr>
              <a:t>PNW Blue Carbon WG</a:t>
            </a:r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45AEAA6-F2FE-826E-9877-D3F2E60DB821}"/>
              </a:ext>
            </a:extLst>
          </p:cNvPr>
          <p:cNvSpPr txBox="1">
            <a:spLocks/>
          </p:cNvSpPr>
          <p:nvPr/>
        </p:nvSpPr>
        <p:spPr>
          <a:xfrm>
            <a:off x="225552" y="2445026"/>
            <a:ext cx="7449866" cy="44129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Data focus on saline and brackish coastal habitats</a:t>
            </a: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Relies primarily on global literature for tidal freshwater</a:t>
            </a: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sym typeface="Wingdings" pitchFamily="2" charset="2"/>
              </a:rPr>
              <a:t>Doesn’t have data for tidally influenced or riparian areas (teal carbon)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505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255E7-EC25-40DE-6841-6DC5F054F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83E6B7C9-98EC-1E5A-52D7-1CFFABEC32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034"/>
            <a:ext cx="12192000" cy="69000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2C729C-D0B3-4581-DCCE-E0EBF08AF8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127" y="260350"/>
            <a:ext cx="4488873" cy="63373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4EC9A62-974C-E6CA-6B59-3B9DC53DAA55}"/>
              </a:ext>
            </a:extLst>
          </p:cNvPr>
          <p:cNvSpPr txBox="1">
            <a:spLocks/>
          </p:cNvSpPr>
          <p:nvPr/>
        </p:nvSpPr>
        <p:spPr>
          <a:xfrm>
            <a:off x="10077764" y="4776909"/>
            <a:ext cx="2257671" cy="1821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Blue Carbon Working Group study area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F4FF17-9483-9F05-8421-DAA8B5594CD6}"/>
              </a:ext>
            </a:extLst>
          </p:cNvPr>
          <p:cNvSpPr/>
          <p:nvPr/>
        </p:nvSpPr>
        <p:spPr>
          <a:xfrm>
            <a:off x="10126981" y="1281154"/>
            <a:ext cx="1556240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Puget sound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A84523-1E84-0CDC-D2EF-A83BAC38766F}"/>
              </a:ext>
            </a:extLst>
          </p:cNvPr>
          <p:cNvSpPr/>
          <p:nvPr/>
        </p:nvSpPr>
        <p:spPr>
          <a:xfrm>
            <a:off x="10149840" y="1839758"/>
            <a:ext cx="1955409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Lower Columbia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41AE5A-FB96-4705-CF24-1DA76C0033EF}"/>
              </a:ext>
            </a:extLst>
          </p:cNvPr>
          <p:cNvSpPr/>
          <p:nvPr/>
        </p:nvSpPr>
        <p:spPr>
          <a:xfrm>
            <a:off x="10236591" y="2540798"/>
            <a:ext cx="1460695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Outer coast</a:t>
            </a: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E717999E-263B-FC6F-48D4-D180848F5BC5}"/>
              </a:ext>
            </a:extLst>
          </p:cNvPr>
          <p:cNvSpPr/>
          <p:nvPr/>
        </p:nvSpPr>
        <p:spPr>
          <a:xfrm rot="10800000">
            <a:off x="9430325" y="1394687"/>
            <a:ext cx="789767" cy="230909"/>
          </a:xfrm>
          <a:prstGeom prst="rightArrow">
            <a:avLst>
              <a:gd name="adj1" fmla="val 56770"/>
              <a:gd name="adj2" fmla="val 50000"/>
            </a:avLst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9B7BA09C-64F2-5EB1-BAFE-5E7954EED4CE}"/>
              </a:ext>
            </a:extLst>
          </p:cNvPr>
          <p:cNvSpPr/>
          <p:nvPr/>
        </p:nvSpPr>
        <p:spPr>
          <a:xfrm rot="10800000">
            <a:off x="8893907" y="1969117"/>
            <a:ext cx="1337336" cy="230909"/>
          </a:xfrm>
          <a:prstGeom prst="rightArrow">
            <a:avLst>
              <a:gd name="adj1" fmla="val 56770"/>
              <a:gd name="adj2" fmla="val 50000"/>
            </a:avLst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7337743F-B314-AAD0-5539-623B3AAA896E}"/>
              </a:ext>
            </a:extLst>
          </p:cNvPr>
          <p:cNvSpPr/>
          <p:nvPr/>
        </p:nvSpPr>
        <p:spPr>
          <a:xfrm rot="10800000">
            <a:off x="8729784" y="2649054"/>
            <a:ext cx="1507035" cy="230909"/>
          </a:xfrm>
          <a:prstGeom prst="rightArrow">
            <a:avLst>
              <a:gd name="adj1" fmla="val 56770"/>
              <a:gd name="adj2" fmla="val 50000"/>
            </a:avLst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CFE8C0F-843B-470B-A6DE-B3D6B1FB3554}"/>
              </a:ext>
            </a:extLst>
          </p:cNvPr>
          <p:cNvGrpSpPr/>
          <p:nvPr/>
        </p:nvGrpSpPr>
        <p:grpSpPr>
          <a:xfrm>
            <a:off x="8448575" y="1881540"/>
            <a:ext cx="1450440" cy="786240"/>
            <a:chOff x="8448575" y="1881540"/>
            <a:chExt cx="1450440" cy="786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4BE38D93-0683-476B-AE5B-28AEC876567F}"/>
                    </a:ext>
                  </a:extLst>
                </p14:cNvPr>
                <p14:cNvContentPartPr/>
                <p14:nvPr/>
              </p14:nvContentPartPr>
              <p14:xfrm>
                <a:off x="8448575" y="1881540"/>
                <a:ext cx="1394280" cy="78624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4BE38D93-0683-476B-AE5B-28AEC876567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442455" y="1875420"/>
                  <a:ext cx="1406520" cy="79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42BD2F0-FA47-4DCD-A2FC-98F7EE4167D6}"/>
                    </a:ext>
                  </a:extLst>
                </p14:cNvPr>
                <p14:cNvContentPartPr/>
                <p14:nvPr/>
              </p14:nvContentPartPr>
              <p14:xfrm>
                <a:off x="9392495" y="2400300"/>
                <a:ext cx="506520" cy="2653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42BD2F0-FA47-4DCD-A2FC-98F7EE4167D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9386371" y="2394180"/>
                  <a:ext cx="518769" cy="277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A08F42EC-A6FD-4BEC-9054-035EECB74FD6}"/>
                  </a:ext>
                </a:extLst>
              </p14:cNvPr>
              <p14:cNvContentPartPr/>
              <p14:nvPr/>
            </p14:nvContentPartPr>
            <p14:xfrm>
              <a:off x="8444850" y="1874170"/>
              <a:ext cx="1460520" cy="7977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A08F42EC-A6FD-4BEC-9054-035EECB74FD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435850" y="1865530"/>
                <a:ext cx="1478160" cy="815400"/>
              </a:xfrm>
              <a:prstGeom prst="rect">
                <a:avLst/>
              </a:prstGeom>
            </p:spPr>
          </p:pic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10DF7AF1-171B-29CC-7A1E-B8DD094D1149}"/>
              </a:ext>
            </a:extLst>
          </p:cNvPr>
          <p:cNvSpPr txBox="1"/>
          <p:nvPr/>
        </p:nvSpPr>
        <p:spPr>
          <a:xfrm>
            <a:off x="9038047" y="6547015"/>
            <a:ext cx="3396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>
                <a:hlinkClick r:id="rId11"/>
              </a:rPr>
              <a:t>PNW Blue Carbon WG</a:t>
            </a:r>
            <a:endParaRPr lang="en-US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A9B5D77-439E-F65D-C631-AB3A8FC066D0}"/>
              </a:ext>
            </a:extLst>
          </p:cNvPr>
          <p:cNvSpPr txBox="1">
            <a:spLocks/>
          </p:cNvSpPr>
          <p:nvPr/>
        </p:nvSpPr>
        <p:spPr>
          <a:xfrm>
            <a:off x="225552" y="2445026"/>
            <a:ext cx="7449866" cy="44129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Data focus on saline and brackish coastal habitats</a:t>
            </a: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Relies primarily on global literature for tidal freshwater</a:t>
            </a: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sym typeface="Wingdings" pitchFamily="2" charset="2"/>
              </a:rPr>
              <a:t>Doesn’t have data for tidally influenced or riparian areas (teal carbon)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b="1" dirty="0">
                <a:sym typeface="Wingdings" pitchFamily="2" charset="2"/>
              </a:rPr>
              <a:t>May not be accurate for most of the lower Columbia estuary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606BD4CC-5CFD-30CF-5188-E02F6DDFD6E8}"/>
              </a:ext>
            </a:extLst>
          </p:cNvPr>
          <p:cNvSpPr txBox="1">
            <a:spLocks/>
          </p:cNvSpPr>
          <p:nvPr/>
        </p:nvSpPr>
        <p:spPr>
          <a:xfrm>
            <a:off x="171994" y="538928"/>
            <a:ext cx="733663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/>
              <a:t>Gaps in the Blue Carbon Calculator for LCEP’s needs</a:t>
            </a:r>
            <a:endParaRPr lang="en-US" sz="3600" b="1" dirty="0"/>
          </a:p>
        </p:txBody>
      </p:sp>
      <p:cxnSp>
        <p:nvCxnSpPr>
          <p:cNvPr id="30" name="Elbow Connector 29">
            <a:extLst>
              <a:ext uri="{FF2B5EF4-FFF2-40B4-BE49-F238E27FC236}">
                <a16:creationId xmlns:a16="http://schemas.microsoft.com/office/drawing/2014/main" id="{F7AEEFEE-B6EE-3C3C-A586-5B7957B2EA52}"/>
              </a:ext>
            </a:extLst>
          </p:cNvPr>
          <p:cNvCxnSpPr/>
          <p:nvPr/>
        </p:nvCxnSpPr>
        <p:spPr>
          <a:xfrm>
            <a:off x="9529011" y="2662989"/>
            <a:ext cx="1195136" cy="727911"/>
          </a:xfrm>
          <a:prstGeom prst="bentConnector3">
            <a:avLst>
              <a:gd name="adj1" fmla="val 336"/>
            </a:avLst>
          </a:prstGeom>
          <a:ln w="79375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0AEE03FC-8124-738F-29E6-9D98804EB7E7}"/>
                  </a:ext>
                </a:extLst>
              </p14:cNvPr>
              <p14:cNvContentPartPr/>
              <p14:nvPr/>
            </p14:nvContentPartPr>
            <p14:xfrm>
              <a:off x="9781297" y="2475594"/>
              <a:ext cx="73080" cy="13320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0AEE03FC-8124-738F-29E6-9D98804EB7E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772297" y="2466594"/>
                <a:ext cx="90720" cy="15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CD521DBB-3E2E-3D36-CCA2-4CF6B01E2981}"/>
                  </a:ext>
                </a:extLst>
              </p14:cNvPr>
              <p14:cNvContentPartPr/>
              <p14:nvPr/>
            </p14:nvContentPartPr>
            <p14:xfrm>
              <a:off x="9712177" y="2431674"/>
              <a:ext cx="69480" cy="17928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CD521DBB-3E2E-3D36-CCA2-4CF6B01E298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703537" y="2422674"/>
                <a:ext cx="87120" cy="19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B1DD2C5B-0899-8C2A-49D1-878FE5D7CD30}"/>
                  </a:ext>
                </a:extLst>
              </p14:cNvPr>
              <p14:cNvContentPartPr/>
              <p14:nvPr/>
            </p14:nvContentPartPr>
            <p14:xfrm>
              <a:off x="9627217" y="2459754"/>
              <a:ext cx="72360" cy="19080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B1DD2C5B-0899-8C2A-49D1-878FE5D7CD3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618217" y="2451114"/>
                <a:ext cx="90000" cy="20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DF874436-A7E0-1172-7D1B-8009CC099C4A}"/>
                  </a:ext>
                </a:extLst>
              </p14:cNvPr>
              <p14:cNvContentPartPr/>
              <p14:nvPr/>
            </p14:nvContentPartPr>
            <p14:xfrm>
              <a:off x="9539377" y="2486754"/>
              <a:ext cx="79560" cy="14148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DF874436-A7E0-1172-7D1B-8009CC099C4A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530737" y="2477754"/>
                <a:ext cx="97200" cy="15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D4B15827-6F00-E5DE-4B06-4212B4CAFAA2}"/>
                  </a:ext>
                </a:extLst>
              </p14:cNvPr>
              <p14:cNvContentPartPr/>
              <p14:nvPr/>
            </p14:nvContentPartPr>
            <p14:xfrm>
              <a:off x="9374137" y="2446074"/>
              <a:ext cx="165960" cy="20052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D4B15827-6F00-E5DE-4B06-4212B4CAFAA2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365137" y="2437074"/>
                <a:ext cx="183600" cy="21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B4179093-0F08-B0D8-48CD-BE6D8D34B383}"/>
                  </a:ext>
                </a:extLst>
              </p14:cNvPr>
              <p14:cNvContentPartPr/>
              <p14:nvPr/>
            </p14:nvContentPartPr>
            <p14:xfrm>
              <a:off x="9231577" y="2419074"/>
              <a:ext cx="177120" cy="7524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B4179093-0F08-B0D8-48CD-BE6D8D34B383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9222937" y="2410074"/>
                <a:ext cx="194760" cy="9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3A6F028A-A54F-039C-D5DB-F80BECB91679}"/>
                  </a:ext>
                </a:extLst>
              </p14:cNvPr>
              <p14:cNvContentPartPr/>
              <p14:nvPr/>
            </p14:nvContentPartPr>
            <p14:xfrm>
              <a:off x="9189817" y="2315394"/>
              <a:ext cx="135360" cy="8028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3A6F028A-A54F-039C-D5DB-F80BECB9167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181177" y="2306394"/>
                <a:ext cx="153000" cy="97920"/>
              </a:xfrm>
              <a:prstGeom prst="rect">
                <a:avLst/>
              </a:prstGeom>
            </p:spPr>
          </p:pic>
        </mc:Fallback>
      </mc:AlternateContent>
      <p:grpSp>
        <p:nvGrpSpPr>
          <p:cNvPr id="83" name="Group 82">
            <a:extLst>
              <a:ext uri="{FF2B5EF4-FFF2-40B4-BE49-F238E27FC236}">
                <a16:creationId xmlns:a16="http://schemas.microsoft.com/office/drawing/2014/main" id="{CD60DF39-1AC9-CA4F-874D-6B92577A3071}"/>
              </a:ext>
            </a:extLst>
          </p:cNvPr>
          <p:cNvGrpSpPr/>
          <p:nvPr/>
        </p:nvGrpSpPr>
        <p:grpSpPr>
          <a:xfrm>
            <a:off x="8503702" y="1895425"/>
            <a:ext cx="810000" cy="412200"/>
            <a:chOff x="8503702" y="1895425"/>
            <a:chExt cx="810000" cy="41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6BA7BA93-B172-AD42-22C9-456610AF7A7F}"/>
                    </a:ext>
                  </a:extLst>
                </p14:cNvPr>
                <p14:cNvContentPartPr/>
                <p14:nvPr/>
              </p14:nvContentPartPr>
              <p14:xfrm>
                <a:off x="9168982" y="2256865"/>
                <a:ext cx="144720" cy="507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6BA7BA93-B172-AD42-22C9-456610AF7A7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159982" y="2248225"/>
                  <a:ext cx="16236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FB678FBE-0B83-F49B-632A-42D5FC81F173}"/>
                    </a:ext>
                  </a:extLst>
                </p14:cNvPr>
                <p14:cNvContentPartPr/>
                <p14:nvPr/>
              </p14:nvContentPartPr>
              <p14:xfrm>
                <a:off x="9105262" y="2137705"/>
                <a:ext cx="195480" cy="9324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FB678FBE-0B83-F49B-632A-42D5FC81F173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096262" y="2128705"/>
                  <a:ext cx="2131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1AEDF6CD-CEE4-E465-E9DF-69255814121E}"/>
                    </a:ext>
                  </a:extLst>
                </p14:cNvPr>
                <p14:cNvContentPartPr/>
                <p14:nvPr/>
              </p14:nvContentPartPr>
              <p14:xfrm>
                <a:off x="9101302" y="2054185"/>
                <a:ext cx="129600" cy="15624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1AEDF6CD-CEE4-E465-E9DF-69255814121E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092302" y="2045185"/>
                  <a:ext cx="14724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55BC51CF-89CC-C4D4-D365-FD68BA35675E}"/>
                    </a:ext>
                  </a:extLst>
                </p14:cNvPr>
                <p14:cNvContentPartPr/>
                <p14:nvPr/>
              </p14:nvContentPartPr>
              <p14:xfrm>
                <a:off x="9108142" y="1978225"/>
                <a:ext cx="34200" cy="21636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55BC51CF-89CC-C4D4-D365-FD68BA35675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099142" y="1969225"/>
                  <a:ext cx="5184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31A1EA01-A20F-966A-9F52-2CB71A6EE9F1}"/>
                    </a:ext>
                  </a:extLst>
                </p14:cNvPr>
                <p14:cNvContentPartPr/>
                <p14:nvPr/>
              </p14:nvContentPartPr>
              <p14:xfrm>
                <a:off x="9089782" y="1978225"/>
                <a:ext cx="6480" cy="22752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31A1EA01-A20F-966A-9F52-2CB71A6EE9F1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081142" y="1969585"/>
                  <a:ext cx="2412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50761C4B-99F6-4906-3E9D-A8AE19C25038}"/>
                    </a:ext>
                  </a:extLst>
                </p14:cNvPr>
                <p14:cNvContentPartPr/>
                <p14:nvPr/>
              </p14:nvContentPartPr>
              <p14:xfrm>
                <a:off x="8965942" y="1957345"/>
                <a:ext cx="81000" cy="27900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50761C4B-99F6-4906-3E9D-A8AE19C25038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956942" y="1948345"/>
                  <a:ext cx="98640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964579CF-D639-22A5-A8D5-8F1091244E53}"/>
                    </a:ext>
                  </a:extLst>
                </p14:cNvPr>
                <p14:cNvContentPartPr/>
                <p14:nvPr/>
              </p14:nvContentPartPr>
              <p14:xfrm>
                <a:off x="8928502" y="1963825"/>
                <a:ext cx="46800" cy="23868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964579CF-D639-22A5-A8D5-8F1091244E53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919862" y="1955185"/>
                  <a:ext cx="6444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9F52B9CE-6B64-B108-7BB0-59A722A24B2D}"/>
                    </a:ext>
                  </a:extLst>
                </p14:cNvPr>
                <p14:cNvContentPartPr/>
                <p14:nvPr/>
              </p14:nvContentPartPr>
              <p14:xfrm>
                <a:off x="8844262" y="1955905"/>
                <a:ext cx="84960" cy="21636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9F52B9CE-6B64-B108-7BB0-59A722A24B2D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835262" y="1947265"/>
                  <a:ext cx="10260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28F87A7E-BC70-1E0B-4CBB-40A993F4CE4B}"/>
                    </a:ext>
                  </a:extLst>
                </p14:cNvPr>
                <p14:cNvContentPartPr/>
                <p14:nvPr/>
              </p14:nvContentPartPr>
              <p14:xfrm>
                <a:off x="8798542" y="1941145"/>
                <a:ext cx="51840" cy="23472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28F87A7E-BC70-1E0B-4CBB-40A993F4CE4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789902" y="1932505"/>
                  <a:ext cx="6948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F746DC99-27AA-72A5-80D5-AD66D988B53A}"/>
                    </a:ext>
                  </a:extLst>
                </p14:cNvPr>
                <p14:cNvContentPartPr/>
                <p14:nvPr/>
              </p14:nvContentPartPr>
              <p14:xfrm>
                <a:off x="8699182" y="1971385"/>
                <a:ext cx="104040" cy="24624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F746DC99-27AA-72A5-80D5-AD66D988B53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690182" y="1962385"/>
                  <a:ext cx="12168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F3744B9E-D13A-70B5-F05D-80E3F0E63E5F}"/>
                    </a:ext>
                  </a:extLst>
                </p14:cNvPr>
                <p14:cNvContentPartPr/>
                <p14:nvPr/>
              </p14:nvContentPartPr>
              <p14:xfrm>
                <a:off x="8654182" y="1930345"/>
                <a:ext cx="105840" cy="1976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F3744B9E-D13A-70B5-F05D-80E3F0E63E5F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645542" y="1921345"/>
                  <a:ext cx="12348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6832798C-ECB0-E860-A144-B7ACE2638E48}"/>
                    </a:ext>
                  </a:extLst>
                </p14:cNvPr>
                <p14:cNvContentPartPr/>
                <p14:nvPr/>
              </p14:nvContentPartPr>
              <p14:xfrm>
                <a:off x="8606302" y="1935385"/>
                <a:ext cx="97200" cy="18180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6832798C-ECB0-E860-A144-B7ACE2638E48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597662" y="1926745"/>
                  <a:ext cx="11484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C5BD2C7C-94DC-6A59-65F5-E54917937C34}"/>
                    </a:ext>
                  </a:extLst>
                </p14:cNvPr>
                <p14:cNvContentPartPr/>
                <p14:nvPr/>
              </p14:nvContentPartPr>
              <p14:xfrm>
                <a:off x="8597302" y="1922785"/>
                <a:ext cx="45720" cy="12420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C5BD2C7C-94DC-6A59-65F5-E54917937C34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588662" y="1914145"/>
                  <a:ext cx="6336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C7BBE572-EBC3-B902-A4D5-65061DDBFB48}"/>
                    </a:ext>
                  </a:extLst>
                </p14:cNvPr>
                <p14:cNvContentPartPr/>
                <p14:nvPr/>
              </p14:nvContentPartPr>
              <p14:xfrm>
                <a:off x="8503702" y="1895425"/>
                <a:ext cx="100080" cy="18864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C7BBE572-EBC3-B902-A4D5-65061DDBFB4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495062" y="1886785"/>
                  <a:ext cx="117720" cy="2062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95A04690-F54B-1EA2-A706-01EA220D390E}"/>
              </a:ext>
            </a:extLst>
          </p:cNvPr>
          <p:cNvSpPr/>
          <p:nvPr/>
        </p:nvSpPr>
        <p:spPr>
          <a:xfrm>
            <a:off x="10634719" y="3049179"/>
            <a:ext cx="1279463" cy="6834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LCEP area of work</a:t>
            </a:r>
          </a:p>
        </p:txBody>
      </p:sp>
    </p:spTree>
    <p:extLst>
      <p:ext uri="{BB962C8B-B14F-4D97-AF65-F5344CB8AC3E}">
        <p14:creationId xmlns:p14="http://schemas.microsoft.com/office/powerpoint/2010/main" val="42803117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02365C-9861-F84A-AC5E-3401C9EE1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C989D41D-AB0A-D4C7-9F65-870FD46AE9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034"/>
            <a:ext cx="12192000" cy="690006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B1E6C9-E8C7-2C99-90E1-63E2632D3B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082" y="2123089"/>
            <a:ext cx="10972800" cy="4326895"/>
          </a:xfrm>
        </p:spPr>
        <p:txBody>
          <a:bodyPr>
            <a:normAutofit/>
          </a:bodyPr>
          <a:lstStyle/>
          <a:p>
            <a:r>
              <a:rPr lang="en-US" sz="3600" dirty="0"/>
              <a:t>Freshwater wetlands produce more methane due to different microbial communities</a:t>
            </a:r>
          </a:p>
          <a:p>
            <a:r>
              <a:rPr lang="en-US" sz="3600" dirty="0"/>
              <a:t>Methane emissions can offset CO2 uptake</a:t>
            </a:r>
          </a:p>
          <a:p>
            <a:r>
              <a:rPr lang="en-US" sz="3600" dirty="0"/>
              <a:t>We need to monitor methane emissions to determine if it’s feasible for our restoration projects to be natural climate solutions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C30B7A6-9C28-A630-D983-8E0C6C0AA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391" y="493819"/>
            <a:ext cx="11661418" cy="1325563"/>
          </a:xfrm>
        </p:spPr>
        <p:txBody>
          <a:bodyPr>
            <a:normAutofit/>
          </a:bodyPr>
          <a:lstStyle/>
          <a:p>
            <a:r>
              <a:rPr lang="en-US" sz="3600" b="1" dirty="0"/>
              <a:t>Saline and freshwater wetlands have different GHG dynamics</a:t>
            </a:r>
          </a:p>
        </p:txBody>
      </p:sp>
    </p:spTree>
    <p:extLst>
      <p:ext uri="{BB962C8B-B14F-4D97-AF65-F5344CB8AC3E}">
        <p14:creationId xmlns:p14="http://schemas.microsoft.com/office/powerpoint/2010/main" val="7623030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D5331-2CA2-5C4D-C944-9D19725B9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3DF3335E-B48B-E134-0231-0226ACB4A8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034"/>
            <a:ext cx="12192000" cy="690006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13197-5710-1E2A-4CBE-F21AB7447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140" y="2365512"/>
            <a:ext cx="11551920" cy="38066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Expand and refine regional carbon calculators to:</a:t>
            </a:r>
          </a:p>
          <a:p>
            <a:r>
              <a:rPr lang="en-US" sz="3600" dirty="0"/>
              <a:t>Include riparian and riverine restoration and conservation actions...</a:t>
            </a:r>
          </a:p>
          <a:p>
            <a:r>
              <a:rPr lang="en-US" sz="3600" dirty="0"/>
              <a:t>so that these areas can be used as natural mitigation solutions and ultimately within carbon programs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75A5064-01BD-80E9-CA62-6242154F7B81}"/>
              </a:ext>
            </a:extLst>
          </p:cNvPr>
          <p:cNvSpPr txBox="1">
            <a:spLocks/>
          </p:cNvSpPr>
          <p:nvPr/>
        </p:nvSpPr>
        <p:spPr>
          <a:xfrm>
            <a:off x="171994" y="533575"/>
            <a:ext cx="1140689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/>
              <a:t>CCMP Habitat Restoration Action 1</a:t>
            </a:r>
          </a:p>
        </p:txBody>
      </p:sp>
    </p:spTree>
    <p:extLst>
      <p:ext uri="{BB962C8B-B14F-4D97-AF65-F5344CB8AC3E}">
        <p14:creationId xmlns:p14="http://schemas.microsoft.com/office/powerpoint/2010/main" val="27246513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0EF34-BA96-AECB-D9C0-894D1E66B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9C5244A4-BE87-0234-16CA-9E32A5D94F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034"/>
            <a:ext cx="12192000" cy="690006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50E27-9E4A-2E35-6199-788151819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674" y="2365513"/>
            <a:ext cx="11551920" cy="18685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Develop an inventory of greenhouse gas sequestration potential by habitats across the lower river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772C5A9-A8E4-F18D-4842-088143C1F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994" y="434184"/>
            <a:ext cx="11406894" cy="1325563"/>
          </a:xfrm>
        </p:spPr>
        <p:txBody>
          <a:bodyPr>
            <a:normAutofit/>
          </a:bodyPr>
          <a:lstStyle/>
          <a:p>
            <a:r>
              <a:rPr lang="en-US" sz="3600" b="1" dirty="0"/>
              <a:t>CCMP Habitat Restoration Action 1</a:t>
            </a:r>
          </a:p>
        </p:txBody>
      </p:sp>
    </p:spTree>
    <p:extLst>
      <p:ext uri="{BB962C8B-B14F-4D97-AF65-F5344CB8AC3E}">
        <p14:creationId xmlns:p14="http://schemas.microsoft.com/office/powerpoint/2010/main" val="1468673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47600-80CB-2F48-9D88-405FCE822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12F54F62-D362-D312-AF85-B1653A427D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034"/>
            <a:ext cx="12192000" cy="690006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933A49-B36F-4DEA-DF6E-3E2757B7B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674" y="1657350"/>
            <a:ext cx="11551920" cy="4953000"/>
          </a:xfrm>
        </p:spPr>
        <p:txBody>
          <a:bodyPr>
            <a:normAutofit/>
          </a:bodyPr>
          <a:lstStyle/>
          <a:p>
            <a:r>
              <a:rPr lang="en-US" sz="3600" dirty="0"/>
              <a:t>Collect data on CO2 and methane emissions in restored freshwater wetlands to fill critical data gaps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906BB27-B3C4-B70D-BF4C-F047EB85A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994" y="224634"/>
            <a:ext cx="11406894" cy="1325563"/>
          </a:xfrm>
        </p:spPr>
        <p:txBody>
          <a:bodyPr>
            <a:normAutofit/>
          </a:bodyPr>
          <a:lstStyle/>
          <a:p>
            <a:r>
              <a:rPr lang="en-US" sz="3600" b="1" dirty="0"/>
              <a:t>Summary of project goals</a:t>
            </a:r>
          </a:p>
        </p:txBody>
      </p:sp>
    </p:spTree>
    <p:extLst>
      <p:ext uri="{BB962C8B-B14F-4D97-AF65-F5344CB8AC3E}">
        <p14:creationId xmlns:p14="http://schemas.microsoft.com/office/powerpoint/2010/main" val="3080647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52A5F-6A6D-E909-5C40-208E2263D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854F738E-F55B-B6E8-8CD0-7522A2FD59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034"/>
            <a:ext cx="12192000" cy="690006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8C552-A916-974B-3C7B-50051E6C9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674" y="1657350"/>
            <a:ext cx="11551920" cy="49530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2">
                    <a:lumMod val="75000"/>
                  </a:schemeClr>
                </a:solidFill>
              </a:rPr>
              <a:t>Collect data on CO2 and methane emissions in restored freshwater wetlands to fill critical data gaps</a:t>
            </a:r>
          </a:p>
          <a:p>
            <a:r>
              <a:rPr lang="en-US" sz="3600" dirty="0"/>
              <a:t>Evaluate whether certain restoration practices can reduce methane emissions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A130D2C-C122-6461-9E53-D1C12D85A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994" y="224634"/>
            <a:ext cx="11406894" cy="1325563"/>
          </a:xfrm>
        </p:spPr>
        <p:txBody>
          <a:bodyPr>
            <a:normAutofit/>
          </a:bodyPr>
          <a:lstStyle/>
          <a:p>
            <a:r>
              <a:rPr lang="en-US" sz="3600" b="1" dirty="0"/>
              <a:t>Summary of project goals</a:t>
            </a:r>
          </a:p>
        </p:txBody>
      </p:sp>
    </p:spTree>
    <p:extLst>
      <p:ext uri="{BB962C8B-B14F-4D97-AF65-F5344CB8AC3E}">
        <p14:creationId xmlns:p14="http://schemas.microsoft.com/office/powerpoint/2010/main" val="320752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F59BF-7DD0-0A9F-6976-7A9D8F042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AD800DA1-3508-1455-96F4-F5F7696DFC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034"/>
            <a:ext cx="12192000" cy="690006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EFC651-08EF-05B1-D8D4-8D1825953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674" y="1657350"/>
            <a:ext cx="11551920" cy="49530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2">
                    <a:lumMod val="75000"/>
                  </a:schemeClr>
                </a:solidFill>
              </a:rPr>
              <a:t>Collect data on CO2 and methane emissions in restored freshwater wetlands to fill critical data gaps</a:t>
            </a:r>
          </a:p>
          <a:p>
            <a:r>
              <a:rPr lang="en-US" sz="3600" dirty="0">
                <a:solidFill>
                  <a:schemeClr val="bg2">
                    <a:lumMod val="75000"/>
                  </a:schemeClr>
                </a:solidFill>
              </a:rPr>
              <a:t>Evaluate whether certain restoration practices can reduce methane emissions</a:t>
            </a:r>
          </a:p>
          <a:p>
            <a:r>
              <a:rPr lang="en-US" sz="3600" dirty="0"/>
              <a:t>Use the data we collect to </a:t>
            </a:r>
          </a:p>
          <a:p>
            <a:pPr lvl="1"/>
            <a:r>
              <a:rPr lang="en-US" sz="3200" dirty="0"/>
              <a:t>Map GHG sequestration potential across the Lower Columbia estuary</a:t>
            </a:r>
          </a:p>
          <a:p>
            <a:pPr lvl="1"/>
            <a:r>
              <a:rPr lang="en-US" sz="3200" dirty="0"/>
              <a:t>Inform restoration practices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64E3DD7-4CB7-7CCA-AEFC-9C2F88D2B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994" y="224634"/>
            <a:ext cx="11406894" cy="1325563"/>
          </a:xfrm>
        </p:spPr>
        <p:txBody>
          <a:bodyPr>
            <a:normAutofit/>
          </a:bodyPr>
          <a:lstStyle/>
          <a:p>
            <a:r>
              <a:rPr lang="en-US" sz="3600" b="1" dirty="0"/>
              <a:t>Summary of project goals</a:t>
            </a:r>
          </a:p>
        </p:txBody>
      </p:sp>
    </p:spTree>
    <p:extLst>
      <p:ext uri="{BB962C8B-B14F-4D97-AF65-F5344CB8AC3E}">
        <p14:creationId xmlns:p14="http://schemas.microsoft.com/office/powerpoint/2010/main" val="4023731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83997-6AD7-E252-8136-DCB39424B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ssy area with trees and water&#10;&#10;Description automatically generated">
            <a:extLst>
              <a:ext uri="{FF2B5EF4-FFF2-40B4-BE49-F238E27FC236}">
                <a16:creationId xmlns:a16="http://schemas.microsoft.com/office/drawing/2014/main" id="{D3FB6D6B-10B3-B963-8CFF-1FD03474A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6"/>
          <a:stretch/>
        </p:blipFill>
        <p:spPr>
          <a:xfrm>
            <a:off x="1" y="4207881"/>
            <a:ext cx="12191999" cy="27582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8C6731-1986-90CD-1B90-6D88B3DC6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035" y="2103437"/>
            <a:ext cx="1177413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/>
              <a:t>Monitoring Methodology</a:t>
            </a:r>
          </a:p>
        </p:txBody>
      </p:sp>
    </p:spTree>
    <p:extLst>
      <p:ext uri="{BB962C8B-B14F-4D97-AF65-F5344CB8AC3E}">
        <p14:creationId xmlns:p14="http://schemas.microsoft.com/office/powerpoint/2010/main" val="9137490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503A9-38D7-8344-E3E6-60BD9BE91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34E8ADEF-0E7B-84EE-280D-1DEA88D6C2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034"/>
            <a:ext cx="12192000" cy="69000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88110D3-1E69-9E20-5B89-01DD34AD8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897" y="-21034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/>
              <a:t>Monitoring Design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6439D61-A2C2-7135-7072-D961EF5D97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383107"/>
            <a:ext cx="5439697" cy="4833145"/>
          </a:xfrm>
        </p:spPr>
        <p:txBody>
          <a:bodyPr>
            <a:normAutofit/>
          </a:bodyPr>
          <a:lstStyle/>
          <a:p>
            <a:r>
              <a:rPr lang="en-US" sz="2600" dirty="0"/>
              <a:t>Install Eddy Covariance Flux Tower</a:t>
            </a:r>
          </a:p>
          <a:p>
            <a:r>
              <a:rPr lang="en-US" sz="2600" dirty="0"/>
              <a:t>Install Soil Chambers</a:t>
            </a:r>
          </a:p>
          <a:p>
            <a:r>
              <a:rPr lang="en-US" sz="2600" dirty="0">
                <a:solidFill>
                  <a:schemeClr val="bg2">
                    <a:lumMod val="75000"/>
                  </a:schemeClr>
                </a:solidFill>
              </a:rPr>
              <a:t>Rotate Instruments to a new Site after a Full Year/Growing Season</a:t>
            </a:r>
          </a:p>
          <a:p>
            <a:r>
              <a:rPr lang="en-US" sz="2600" dirty="0">
                <a:solidFill>
                  <a:schemeClr val="bg2">
                    <a:lumMod val="75000"/>
                  </a:schemeClr>
                </a:solidFill>
              </a:rPr>
              <a:t>Capture Estuarine-Tidal Freshwater Gradient Conditions</a:t>
            </a:r>
          </a:p>
          <a:p>
            <a:r>
              <a:rPr lang="en-US" sz="2600" dirty="0">
                <a:solidFill>
                  <a:schemeClr val="bg2">
                    <a:lumMod val="75000"/>
                  </a:schemeClr>
                </a:solidFill>
              </a:rPr>
              <a:t>Assess Site Conditions and Restoration Techniques e.g., Mounding, Inundation Frequency/Timing, Groundwater, and Plant Communities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E3866D3A-EFD4-59C7-B431-2C2CFBD057B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251" y="1054559"/>
            <a:ext cx="6838234" cy="5186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0105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EED4F-7647-F855-BDC6-1F3C48BAB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66B898DD-FAC1-7F2C-B6B3-007C7B22C1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034"/>
            <a:ext cx="12192000" cy="69000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14E73B5-CFAE-8C1D-14F3-957BE00C2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897" y="-21034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/>
              <a:t>Monitoring Design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5BA262-393D-10D6-9D57-E3D1E3CDBA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383107"/>
            <a:ext cx="5439697" cy="4833145"/>
          </a:xfrm>
        </p:spPr>
        <p:txBody>
          <a:bodyPr>
            <a:normAutofit/>
          </a:bodyPr>
          <a:lstStyle/>
          <a:p>
            <a:r>
              <a:rPr lang="en-US" sz="2600" dirty="0"/>
              <a:t>Install Eddy Covariance Flux Tower</a:t>
            </a:r>
          </a:p>
          <a:p>
            <a:r>
              <a:rPr lang="en-US" sz="2600" dirty="0"/>
              <a:t>Install Soil Chambers</a:t>
            </a:r>
          </a:p>
          <a:p>
            <a:r>
              <a:rPr lang="en-US" sz="2600" dirty="0"/>
              <a:t>Rotate Instruments to a new Site after a Full Year/Growing Season</a:t>
            </a:r>
          </a:p>
          <a:p>
            <a:r>
              <a:rPr lang="en-US" sz="2600" dirty="0">
                <a:solidFill>
                  <a:schemeClr val="bg2">
                    <a:lumMod val="75000"/>
                  </a:schemeClr>
                </a:solidFill>
              </a:rPr>
              <a:t>Capture Estuarine-Tidal Freshwater Gradient Conditions</a:t>
            </a:r>
          </a:p>
          <a:p>
            <a:r>
              <a:rPr lang="en-US" sz="2600" dirty="0">
                <a:solidFill>
                  <a:schemeClr val="bg2">
                    <a:lumMod val="75000"/>
                  </a:schemeClr>
                </a:solidFill>
              </a:rPr>
              <a:t>Assess Site Conditions and Restoration Techniques e.g., Mounding, Inundation Frequency/Timing, Groundwater, and Plant Communities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3C1BD05-52CF-CA8D-7042-18EEE5AB097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251" y="1054559"/>
            <a:ext cx="6838234" cy="5186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8691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D6759-978A-EBB9-F5C5-0A4EAC21A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1F2E1BB5-844B-F3CD-27C3-05B8F1B555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034"/>
            <a:ext cx="12192000" cy="69000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8D8A121-1A99-CDA5-3D01-6D7A0AEE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897" y="-21034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/>
              <a:t>Monitoring Design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966940-77D4-4720-2202-62DE72A438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383107"/>
            <a:ext cx="5439697" cy="4833145"/>
          </a:xfrm>
        </p:spPr>
        <p:txBody>
          <a:bodyPr>
            <a:normAutofit/>
          </a:bodyPr>
          <a:lstStyle/>
          <a:p>
            <a:r>
              <a:rPr lang="en-US" sz="2600" dirty="0"/>
              <a:t>Install Eddy Covariance Flux Tower</a:t>
            </a:r>
          </a:p>
          <a:p>
            <a:r>
              <a:rPr lang="en-US" sz="2600" dirty="0"/>
              <a:t>Install Soil Chambers</a:t>
            </a:r>
          </a:p>
          <a:p>
            <a:r>
              <a:rPr lang="en-US" sz="2600" dirty="0"/>
              <a:t>Rotate Instruments to a new Site after a Full Year/Growing Season</a:t>
            </a:r>
          </a:p>
          <a:p>
            <a:r>
              <a:rPr lang="en-US" sz="2600" dirty="0"/>
              <a:t>Capture Estuarine-Tidal Freshwater Gradient Conditions</a:t>
            </a:r>
          </a:p>
          <a:p>
            <a:r>
              <a:rPr lang="en-US" sz="2600" dirty="0">
                <a:solidFill>
                  <a:schemeClr val="bg2">
                    <a:lumMod val="75000"/>
                  </a:schemeClr>
                </a:solidFill>
              </a:rPr>
              <a:t>Assess Site Conditions and Restoration Techniques e.g., Mounding, Inundation Frequency/Timing, Groundwater, and Plant Communities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7962232-4711-7497-5A96-CB702258ECF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251" y="1054559"/>
            <a:ext cx="6838234" cy="5186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2537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E7503-37A0-CE54-B096-804873EA2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2D77A233-7774-07C6-BE3A-53E107151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034"/>
            <a:ext cx="12192000" cy="69000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6AD0992-3140-AF7F-1C51-69367F410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897" y="-21034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/>
              <a:t>Monitoring Design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28AF970-7E63-57B5-3D8C-093F77A868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383107"/>
            <a:ext cx="5439697" cy="4833145"/>
          </a:xfrm>
        </p:spPr>
        <p:txBody>
          <a:bodyPr>
            <a:normAutofit/>
          </a:bodyPr>
          <a:lstStyle/>
          <a:p>
            <a:r>
              <a:rPr lang="en-US" sz="2600" dirty="0"/>
              <a:t>Install Eddy Covariance Flux Tower</a:t>
            </a:r>
          </a:p>
          <a:p>
            <a:r>
              <a:rPr lang="en-US" sz="2600" dirty="0"/>
              <a:t>Install Soil Chambers</a:t>
            </a:r>
          </a:p>
          <a:p>
            <a:r>
              <a:rPr lang="en-US" sz="2600" dirty="0"/>
              <a:t>Rotate Instruments to a new Site after a Full Year/Growing Season</a:t>
            </a:r>
          </a:p>
          <a:p>
            <a:r>
              <a:rPr lang="en-US" sz="2600" dirty="0"/>
              <a:t>Capture Estuarine-Tidal Freshwater Gradient Conditions</a:t>
            </a:r>
          </a:p>
          <a:p>
            <a:r>
              <a:rPr lang="en-US" sz="2600" dirty="0"/>
              <a:t>Assess Site Conditions and Restoration Techniques e.g., Mounding, Inundation Frequency/Timing, Groundwater, and Plant Communities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3802F1E-57A0-EB94-5FFA-232835F084B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251" y="1054559"/>
            <a:ext cx="6838234" cy="5186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4333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3" descr="A field of grass with trees in the background&#10;&#10;AI-generated content may be incorrect.">
            <a:extLst>
              <a:ext uri="{FF2B5EF4-FFF2-40B4-BE49-F238E27FC236}">
                <a16:creationId xmlns:a16="http://schemas.microsoft.com/office/drawing/2014/main" id="{BB396060-60C7-82CC-4037-327347F613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034"/>
            <a:ext cx="12192000" cy="69000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DBCFB74-48F2-260F-167A-DE91304E9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640" y="317878"/>
            <a:ext cx="7205234" cy="14954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dirty="0"/>
              <a:t>Method 1: Eddy Covariance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90232-6A3D-6ED6-A158-3693F3C5BB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9628" y="1955227"/>
            <a:ext cx="10823114" cy="129447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3200" dirty="0"/>
              <a:t>Supports our objective to estimate site-level carbon sequestration rates at restoration sites</a:t>
            </a:r>
            <a:endParaRPr lang="en-US" sz="3600" dirty="0"/>
          </a:p>
          <a:p>
            <a:endParaRPr lang="en-US" sz="3200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B0CAE7A-6578-5385-6774-C1A830DBE4E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3" b="7088"/>
          <a:stretch>
            <a:fillRect/>
          </a:stretch>
        </p:blipFill>
        <p:spPr>
          <a:xfrm>
            <a:off x="7491965" y="3709851"/>
            <a:ext cx="4700035" cy="31481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AA7A55D-91CF-3506-A5F2-F1359ADEE2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3" t="8422" b="4080"/>
          <a:stretch>
            <a:fillRect/>
          </a:stretch>
        </p:blipFill>
        <p:spPr>
          <a:xfrm>
            <a:off x="0" y="3706586"/>
            <a:ext cx="2570995" cy="315141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E09DD74-8857-1C38-B5A6-86D7F63D27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8" t="11905"/>
          <a:stretch>
            <a:fillRect/>
          </a:stretch>
        </p:blipFill>
        <p:spPr>
          <a:xfrm>
            <a:off x="2115402" y="3712192"/>
            <a:ext cx="5422683" cy="314580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01E6305-8248-8402-E8E1-E08F592D9C0A}"/>
              </a:ext>
            </a:extLst>
          </p:cNvPr>
          <p:cNvSpPr txBox="1"/>
          <p:nvPr/>
        </p:nvSpPr>
        <p:spPr>
          <a:xfrm>
            <a:off x="2617962" y="6550223"/>
            <a:ext cx="49481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2-D Profile of Flux Contributions at Distances from the system</a:t>
            </a:r>
          </a:p>
        </p:txBody>
      </p:sp>
    </p:spTree>
    <p:extLst>
      <p:ext uri="{BB962C8B-B14F-4D97-AF65-F5344CB8AC3E}">
        <p14:creationId xmlns:p14="http://schemas.microsoft.com/office/powerpoint/2010/main" val="31223376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2ECE06-678F-9249-101A-62BB51008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2F312C0-DA3F-0150-7B96-6E88F5D94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820447-C9B4-7696-D58F-77975030E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217" y="522001"/>
            <a:ext cx="6002110" cy="14954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dirty="0"/>
              <a:t>Method 1: Eddy Covariance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3EE3D-7BED-5374-8480-BE6EDA0C52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8218" y="2463682"/>
            <a:ext cx="6002110" cy="372903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spcBef>
                <a:spcPts val="1600"/>
              </a:spcBef>
              <a:spcAft>
                <a:spcPts val="400"/>
              </a:spcAft>
              <a:buNone/>
            </a:pPr>
            <a:r>
              <a:rPr lang="en-US" sz="3200" dirty="0"/>
              <a:t>Measures the covariance of wind speed and gas concentrations</a:t>
            </a:r>
            <a:endParaRPr lang="en-US" sz="3600" dirty="0"/>
          </a:p>
          <a:p>
            <a:pPr marL="0" indent="0">
              <a:spcBef>
                <a:spcPts val="1600"/>
              </a:spcBef>
              <a:spcAft>
                <a:spcPts val="400"/>
              </a:spcAft>
              <a:buNone/>
            </a:pPr>
            <a:r>
              <a:rPr lang="en-US" sz="3200" dirty="0"/>
              <a:t>Calculate 30 min averages of CO2 and methane fluxes</a:t>
            </a:r>
          </a:p>
          <a:p>
            <a:pPr marL="0" indent="0">
              <a:spcBef>
                <a:spcPts val="1600"/>
              </a:spcBef>
              <a:spcAft>
                <a:spcPts val="400"/>
              </a:spcAft>
              <a:buNone/>
            </a:pPr>
            <a:r>
              <a:rPr lang="en-US" sz="3200" dirty="0"/>
              <a:t>Approx. 500 m radius</a:t>
            </a:r>
          </a:p>
          <a:p>
            <a:pPr marL="0" indent="0">
              <a:spcBef>
                <a:spcPts val="1600"/>
              </a:spcBef>
              <a:spcAft>
                <a:spcPts val="400"/>
              </a:spcAft>
              <a:buNone/>
            </a:pPr>
            <a:r>
              <a:rPr lang="en-US" sz="3200" dirty="0"/>
              <a:t>High temporal resolution, aggregates over a large area</a:t>
            </a:r>
          </a:p>
          <a:p>
            <a:pPr indent="0">
              <a:spcBef>
                <a:spcPts val="1600"/>
              </a:spcBef>
            </a:pP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DB7387-96F6-C2FC-BE02-FAF3EC2C7F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7233" y="0"/>
            <a:ext cx="5663381" cy="685800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8AB4C6C-2036-9910-B56B-E36F60C2BEB1}"/>
              </a:ext>
            </a:extLst>
          </p:cNvPr>
          <p:cNvSpPr txBox="1">
            <a:spLocks/>
          </p:cNvSpPr>
          <p:nvPr/>
        </p:nvSpPr>
        <p:spPr>
          <a:xfrm>
            <a:off x="7829854" y="233082"/>
            <a:ext cx="4218710" cy="5297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Wallooskee-Youngs Marsh, OR</a:t>
            </a:r>
          </a:p>
        </p:txBody>
      </p:sp>
    </p:spTree>
    <p:extLst>
      <p:ext uri="{BB962C8B-B14F-4D97-AF65-F5344CB8AC3E}">
        <p14:creationId xmlns:p14="http://schemas.microsoft.com/office/powerpoint/2010/main" val="23857979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C96E3-F905-9881-B604-DEAFAED6A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457" y="786039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/>
              <a:t>Method 2: Soil chambers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6BED16-03C4-DAE6-0155-57EF9FA14F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2065" y="2984307"/>
            <a:ext cx="5395292" cy="349789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3200" dirty="0"/>
              <a:t>Supports our objective of assessing fine scale spatial variability and the effects of different restoration actions</a:t>
            </a:r>
          </a:p>
          <a:p>
            <a:endParaRPr lang="en-US" sz="32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CEF56DD-0936-7094-B90A-9A19829F39D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132" t="213" r="-132" b="179"/>
          <a:stretch>
            <a:fillRect/>
          </a:stretch>
        </p:blipFill>
        <p:spPr>
          <a:xfrm>
            <a:off x="6573982" y="9090000"/>
            <a:ext cx="6654807" cy="386414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DCF6CDC-A945-C0E7-5989-1F64170429E8}"/>
              </a:ext>
            </a:extLst>
          </p:cNvPr>
          <p:cNvSpPr txBox="1">
            <a:spLocks/>
          </p:cNvSpPr>
          <p:nvPr/>
        </p:nvSpPr>
        <p:spPr>
          <a:xfrm>
            <a:off x="8841345" y="9454823"/>
            <a:ext cx="4218710" cy="5297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Wallooskee-Youngs Marsh, OR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2DE73D-808B-9453-F569-5E9B7A3125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7233" y="0"/>
            <a:ext cx="5663381" cy="685800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8A4C148C-21B9-D8D2-9D3B-D2C4C81BFD70}"/>
              </a:ext>
            </a:extLst>
          </p:cNvPr>
          <p:cNvSpPr/>
          <p:nvPr/>
        </p:nvSpPr>
        <p:spPr>
          <a:xfrm>
            <a:off x="8771867" y="3579644"/>
            <a:ext cx="187778" cy="1877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77DE801-022F-277A-48D4-373390323957}"/>
              </a:ext>
            </a:extLst>
          </p:cNvPr>
          <p:cNvSpPr/>
          <p:nvPr/>
        </p:nvSpPr>
        <p:spPr>
          <a:xfrm>
            <a:off x="8907412" y="3567705"/>
            <a:ext cx="187778" cy="1877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81B77DA-0E2A-19FE-1794-5829384500A2}"/>
              </a:ext>
            </a:extLst>
          </p:cNvPr>
          <p:cNvSpPr/>
          <p:nvPr/>
        </p:nvSpPr>
        <p:spPr>
          <a:xfrm>
            <a:off x="9030315" y="3652683"/>
            <a:ext cx="187778" cy="1877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960825E-9CB9-61C4-C268-3E5ED0EC10E3}"/>
              </a:ext>
            </a:extLst>
          </p:cNvPr>
          <p:cNvSpPr/>
          <p:nvPr/>
        </p:nvSpPr>
        <p:spPr>
          <a:xfrm>
            <a:off x="8782401" y="3716593"/>
            <a:ext cx="187778" cy="1877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22E8F07-473E-3FD2-F8E8-B05B6C9CF28E}"/>
              </a:ext>
            </a:extLst>
          </p:cNvPr>
          <p:cNvSpPr/>
          <p:nvPr/>
        </p:nvSpPr>
        <p:spPr>
          <a:xfrm>
            <a:off x="8939016" y="3704654"/>
            <a:ext cx="187778" cy="1877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41B7131-ED00-EE9B-E1CB-AFCFBE164037}"/>
              </a:ext>
            </a:extLst>
          </p:cNvPr>
          <p:cNvSpPr/>
          <p:nvPr/>
        </p:nvSpPr>
        <p:spPr>
          <a:xfrm>
            <a:off x="8827349" y="3963804"/>
            <a:ext cx="187778" cy="1877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EBA5B66-1239-60ED-CFC9-B533FD84AB39}"/>
              </a:ext>
            </a:extLst>
          </p:cNvPr>
          <p:cNvSpPr/>
          <p:nvPr/>
        </p:nvSpPr>
        <p:spPr>
          <a:xfrm>
            <a:off x="8962894" y="3951865"/>
            <a:ext cx="187778" cy="1877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927EDC1-EA39-8E06-3112-3E6453632302}"/>
              </a:ext>
            </a:extLst>
          </p:cNvPr>
          <p:cNvSpPr/>
          <p:nvPr/>
        </p:nvSpPr>
        <p:spPr>
          <a:xfrm>
            <a:off x="9085797" y="4036843"/>
            <a:ext cx="187778" cy="1877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419C7A0-BBA0-D0AE-8878-04A14148A1B3}"/>
              </a:ext>
            </a:extLst>
          </p:cNvPr>
          <p:cNvSpPr/>
          <p:nvPr/>
        </p:nvSpPr>
        <p:spPr>
          <a:xfrm>
            <a:off x="8837883" y="4100753"/>
            <a:ext cx="187778" cy="1877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542EEF1-195A-6B0B-481E-DC07D01D9CB9}"/>
              </a:ext>
            </a:extLst>
          </p:cNvPr>
          <p:cNvSpPr/>
          <p:nvPr/>
        </p:nvSpPr>
        <p:spPr>
          <a:xfrm>
            <a:off x="8994498" y="4088814"/>
            <a:ext cx="187778" cy="1877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6314801-33C2-101E-00CA-D9041F69FD4A}"/>
              </a:ext>
            </a:extLst>
          </p:cNvPr>
          <p:cNvSpPr/>
          <p:nvPr/>
        </p:nvSpPr>
        <p:spPr>
          <a:xfrm>
            <a:off x="8144709" y="3605629"/>
            <a:ext cx="187778" cy="1877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01790A2-08EE-F132-45C7-BE92F5BB33D9}"/>
              </a:ext>
            </a:extLst>
          </p:cNvPr>
          <p:cNvSpPr/>
          <p:nvPr/>
        </p:nvSpPr>
        <p:spPr>
          <a:xfrm>
            <a:off x="8280254" y="3593690"/>
            <a:ext cx="187778" cy="1877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BCC8E96-84B9-25BC-EEC6-EA666B327885}"/>
              </a:ext>
            </a:extLst>
          </p:cNvPr>
          <p:cNvSpPr/>
          <p:nvPr/>
        </p:nvSpPr>
        <p:spPr>
          <a:xfrm>
            <a:off x="8403157" y="3678668"/>
            <a:ext cx="187778" cy="1877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FEADADA-C796-A75A-9CBE-E4364F18ECCF}"/>
              </a:ext>
            </a:extLst>
          </p:cNvPr>
          <p:cNvSpPr/>
          <p:nvPr/>
        </p:nvSpPr>
        <p:spPr>
          <a:xfrm>
            <a:off x="8155243" y="3742578"/>
            <a:ext cx="187778" cy="1877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0261AF8-DB08-08C9-A56F-5D57F3CB6F03}"/>
              </a:ext>
            </a:extLst>
          </p:cNvPr>
          <p:cNvSpPr/>
          <p:nvPr/>
        </p:nvSpPr>
        <p:spPr>
          <a:xfrm>
            <a:off x="8311858" y="3730639"/>
            <a:ext cx="187778" cy="1877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24E041A9-3617-5539-0061-0A499D7B16C0}"/>
              </a:ext>
            </a:extLst>
          </p:cNvPr>
          <p:cNvSpPr txBox="1">
            <a:spLocks/>
          </p:cNvSpPr>
          <p:nvPr/>
        </p:nvSpPr>
        <p:spPr>
          <a:xfrm>
            <a:off x="7829854" y="233082"/>
            <a:ext cx="4218710" cy="5297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Wallooskee-Youngs Marsh, OR</a:t>
            </a:r>
          </a:p>
        </p:txBody>
      </p:sp>
    </p:spTree>
    <p:extLst>
      <p:ext uri="{BB962C8B-B14F-4D97-AF65-F5344CB8AC3E}">
        <p14:creationId xmlns:p14="http://schemas.microsoft.com/office/powerpoint/2010/main" val="24191970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925A7F-BAC6-C720-94D5-612B45D1F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C50EE-C280-8C1E-99F6-F2398CAAD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733" y="490537"/>
            <a:ext cx="5291663" cy="9953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dirty="0"/>
              <a:t>Method 2: Soil chambers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B824F2-8ECA-7D34-BD76-E8EF976392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676" r="2" b="2"/>
          <a:stretch>
            <a:fillRect/>
          </a:stretch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1F1F4-EAF1-D5A7-44ED-C706D4A43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17734" y="2038350"/>
            <a:ext cx="5291663" cy="46101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~15 PVC collars permanently installed in the soil </a:t>
            </a:r>
          </a:p>
          <a:p>
            <a:r>
              <a:rPr lang="en-US" dirty="0"/>
              <a:t>Placed in areas with different elevation, vegetation, etc.</a:t>
            </a:r>
          </a:p>
          <a:p>
            <a:r>
              <a:rPr lang="en-US" dirty="0"/>
              <a:t>Point measurements of CO2, CH4 flux every 1-2 weeks</a:t>
            </a:r>
          </a:p>
          <a:p>
            <a:r>
              <a:rPr lang="en-US" dirty="0"/>
              <a:t>Soil sensors monitor temp., electrical conductivity, soil moisture</a:t>
            </a:r>
          </a:p>
        </p:txBody>
      </p:sp>
    </p:spTree>
    <p:extLst>
      <p:ext uri="{BB962C8B-B14F-4D97-AF65-F5344CB8AC3E}">
        <p14:creationId xmlns:p14="http://schemas.microsoft.com/office/powerpoint/2010/main" val="3928268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E9C7A-DD74-06BA-777C-0BD9ED4E6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ssy area with trees and water&#10;&#10;Description automatically generated">
            <a:extLst>
              <a:ext uri="{FF2B5EF4-FFF2-40B4-BE49-F238E27FC236}">
                <a16:creationId xmlns:a16="http://schemas.microsoft.com/office/drawing/2014/main" id="{B9569CA9-D947-8677-9A74-F2C8502023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6"/>
          <a:stretch/>
        </p:blipFill>
        <p:spPr>
          <a:xfrm>
            <a:off x="1" y="4207881"/>
            <a:ext cx="12191999" cy="27582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97BF6B-105A-3F15-2558-9EDDACAA3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035" y="1758463"/>
            <a:ext cx="11774130" cy="2227384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/>
              <a:t>Monitoring Data Examples</a:t>
            </a:r>
            <a:br>
              <a:rPr lang="en-US" sz="4800" b="1" dirty="0"/>
            </a:br>
            <a:r>
              <a:rPr lang="en-US" sz="3600" b="1" dirty="0" err="1"/>
              <a:t>Wallooskee</a:t>
            </a:r>
            <a:r>
              <a:rPr lang="en-US" sz="3600" b="1" dirty="0"/>
              <a:t>-Youngs (Spring/Summer 2024)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4258362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992DBD-C74F-E6D5-7ACD-F876683B4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dirty="0"/>
              <a:t>Eddy covariance: Methane fluxes as daily averages</a:t>
            </a:r>
            <a:endParaRPr lang="en-US" sz="3200" b="1" dirty="0">
              <a:ea typeface="+mj-ea"/>
              <a:cs typeface="+mj-cs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2C6AA8A-EEB8-CFA7-530A-A8BEC74FDAC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-524" t="6930" r="-433"/>
          <a:stretch>
            <a:fillRect/>
          </a:stretch>
        </p:blipFill>
        <p:spPr>
          <a:xfrm>
            <a:off x="305521" y="1744593"/>
            <a:ext cx="11563374" cy="4687828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8F51149-2D44-B762-6CA6-FC12F5DB08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467576"/>
              </p:ext>
            </p:extLst>
          </p:nvPr>
        </p:nvGraphicFramePr>
        <p:xfrm>
          <a:off x="1710196" y="2155014"/>
          <a:ext cx="6206909" cy="1039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9154">
                  <a:extLst>
                    <a:ext uri="{9D8B030D-6E8A-4147-A177-3AD203B41FA5}">
                      <a16:colId xmlns:a16="http://schemas.microsoft.com/office/drawing/2014/main" val="3452528323"/>
                    </a:ext>
                  </a:extLst>
                </a:gridCol>
                <a:gridCol w="3087755">
                  <a:extLst>
                    <a:ext uri="{9D8B030D-6E8A-4147-A177-3AD203B41FA5}">
                      <a16:colId xmlns:a16="http://schemas.microsoft.com/office/drawing/2014/main" val="510306940"/>
                    </a:ext>
                  </a:extLst>
                </a:gridCol>
              </a:tblGrid>
              <a:tr h="405804">
                <a:tc>
                  <a:txBody>
                    <a:bodyPr/>
                    <a:lstStyle/>
                    <a:p>
                      <a:r>
                        <a:rPr lang="en-US" dirty="0" err="1"/>
                        <a:t>Wallooskee</a:t>
                      </a:r>
                      <a:r>
                        <a:rPr lang="en-US" dirty="0"/>
                        <a:t>-Youngs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~ 0.00 to 0.23 </a:t>
                      </a:r>
                      <a:r>
                        <a:rPr lang="en-US" sz="1800" b="0" i="0" u="none" strike="noStrike" noProof="0" err="1">
                          <a:latin typeface="Aptos"/>
                        </a:rPr>
                        <a:t>μmol</a:t>
                      </a:r>
                      <a:r>
                        <a:rPr lang="en-US" sz="1800" b="0" i="0" u="none" strike="noStrike" noProof="0">
                          <a:latin typeface="Aptos"/>
                        </a:rPr>
                        <a:t> m</a:t>
                      </a:r>
                      <a:r>
                        <a:rPr lang="en-US" sz="1800" b="0" i="0" u="none" strike="noStrike" baseline="30000" noProof="0">
                          <a:latin typeface="Aptos"/>
                        </a:rPr>
                        <a:t>-2</a:t>
                      </a:r>
                      <a:r>
                        <a:rPr lang="en-US" sz="1800" b="0" i="0" u="none" strike="noStrike" noProof="0">
                          <a:latin typeface="Aptos"/>
                        </a:rPr>
                        <a:t> s</a:t>
                      </a:r>
                      <a:r>
                        <a:rPr lang="en-US" sz="1800" b="0" i="0" u="none" strike="noStrike" baseline="30000" noProof="0">
                          <a:latin typeface="Aptos"/>
                        </a:rPr>
                        <a:t>-1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547097"/>
                  </a:ext>
                </a:extLst>
              </a:tr>
              <a:tr h="633720">
                <a:tc>
                  <a:txBody>
                    <a:bodyPr/>
                    <a:lstStyle/>
                    <a:p>
                      <a:r>
                        <a:rPr lang="en-US"/>
                        <a:t>Other low salinity marshes </a:t>
                      </a:r>
                      <a:r>
                        <a:rPr lang="en-US" sz="1400"/>
                        <a:t>(Poffenbarger et al. 2011)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Aptos"/>
                        </a:rPr>
                        <a:t>0.009 to 1.04 </a:t>
                      </a:r>
                      <a:r>
                        <a:rPr lang="en-US" sz="1800" b="0" i="0" u="none" strike="noStrike" noProof="0" dirty="0" err="1">
                          <a:latin typeface="Aptos"/>
                        </a:rPr>
                        <a:t>μmol</a:t>
                      </a:r>
                      <a:r>
                        <a:rPr lang="en-US" sz="1800" b="0" i="0" u="none" strike="noStrike" noProof="0" dirty="0">
                          <a:latin typeface="Aptos"/>
                        </a:rPr>
                        <a:t> m</a:t>
                      </a:r>
                      <a:r>
                        <a:rPr lang="en-US" sz="1800" b="0" i="0" u="none" strike="noStrike" baseline="30000" noProof="0" dirty="0">
                          <a:latin typeface="Aptos"/>
                        </a:rPr>
                        <a:t>-2</a:t>
                      </a:r>
                      <a:r>
                        <a:rPr lang="en-US" sz="1800" b="0" i="0" u="none" strike="noStrike" noProof="0" dirty="0">
                          <a:latin typeface="Aptos"/>
                        </a:rPr>
                        <a:t> s</a:t>
                      </a:r>
                      <a:r>
                        <a:rPr lang="en-US" sz="1800" b="0" i="0" u="none" strike="noStrike" baseline="30000" noProof="0" dirty="0">
                          <a:latin typeface="Aptos"/>
                        </a:rPr>
                        <a:t>-1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245043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170DADB2-7496-FAD1-2FAC-36142983A329}"/>
              </a:ext>
            </a:extLst>
          </p:cNvPr>
          <p:cNvSpPr/>
          <p:nvPr/>
        </p:nvSpPr>
        <p:spPr>
          <a:xfrm>
            <a:off x="1043834" y="5705121"/>
            <a:ext cx="1009392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AD0D5E-6DBC-93BF-95BC-B1E6C50C0D90}"/>
              </a:ext>
            </a:extLst>
          </p:cNvPr>
          <p:cNvSpPr/>
          <p:nvPr/>
        </p:nvSpPr>
        <p:spPr>
          <a:xfrm>
            <a:off x="2253761" y="5702340"/>
            <a:ext cx="1009392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Mar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498664-838E-D171-5AB9-A2CEC742A843}"/>
              </a:ext>
            </a:extLst>
          </p:cNvPr>
          <p:cNvSpPr/>
          <p:nvPr/>
        </p:nvSpPr>
        <p:spPr>
          <a:xfrm>
            <a:off x="3715008" y="5720269"/>
            <a:ext cx="1009392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Apr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D44071-8D81-4196-AD76-A5A1163651CD}"/>
              </a:ext>
            </a:extLst>
          </p:cNvPr>
          <p:cNvSpPr/>
          <p:nvPr/>
        </p:nvSpPr>
        <p:spPr>
          <a:xfrm>
            <a:off x="7946348" y="5711304"/>
            <a:ext cx="1009392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Jul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04B1DB-B614-8EC1-9F24-8A74F30AB42E}"/>
              </a:ext>
            </a:extLst>
          </p:cNvPr>
          <p:cNvSpPr/>
          <p:nvPr/>
        </p:nvSpPr>
        <p:spPr>
          <a:xfrm>
            <a:off x="6592678" y="5702340"/>
            <a:ext cx="1009392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Jun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6C1660-EDA4-1F49-E4BD-2A669EF444BB}"/>
              </a:ext>
            </a:extLst>
          </p:cNvPr>
          <p:cNvSpPr/>
          <p:nvPr/>
        </p:nvSpPr>
        <p:spPr>
          <a:xfrm>
            <a:off x="5124708" y="5711304"/>
            <a:ext cx="1009392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May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0A2B5B-F881-76DB-7EFA-16B7BA21E6AA}"/>
              </a:ext>
            </a:extLst>
          </p:cNvPr>
          <p:cNvSpPr/>
          <p:nvPr/>
        </p:nvSpPr>
        <p:spPr>
          <a:xfrm>
            <a:off x="10779195" y="5702339"/>
            <a:ext cx="1009392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751AFD2-EF1F-27F9-235D-49EB50060FD9}"/>
              </a:ext>
            </a:extLst>
          </p:cNvPr>
          <p:cNvSpPr/>
          <p:nvPr/>
        </p:nvSpPr>
        <p:spPr>
          <a:xfrm>
            <a:off x="9380701" y="5729234"/>
            <a:ext cx="1009392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Aug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79619F3-2ED2-C026-6B04-B60D649593A4}"/>
              </a:ext>
            </a:extLst>
          </p:cNvPr>
          <p:cNvSpPr/>
          <p:nvPr/>
        </p:nvSpPr>
        <p:spPr>
          <a:xfrm>
            <a:off x="5937508" y="6083837"/>
            <a:ext cx="1009392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12368983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BB1068B9-1CC3-EA08-5505-A2D6522934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3" t="2123" b="14146"/>
          <a:stretch>
            <a:fillRect/>
          </a:stretch>
        </p:blipFill>
        <p:spPr>
          <a:xfrm>
            <a:off x="783771" y="1230085"/>
            <a:ext cx="9514114" cy="43978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4CF7FC-F4CB-69F6-B653-D39CED551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221" y="223723"/>
            <a:ext cx="10963036" cy="838512"/>
          </a:xfrm>
        </p:spPr>
        <p:txBody>
          <a:bodyPr>
            <a:normAutofit/>
          </a:bodyPr>
          <a:lstStyle/>
          <a:p>
            <a:r>
              <a:rPr lang="en-US" sz="3200" b="1" dirty="0"/>
              <a:t>Soil chambers: Point measurements of methane fluxes (n=6)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FCEA59-858F-FCCC-AAAA-58CCD163C67F}"/>
              </a:ext>
            </a:extLst>
          </p:cNvPr>
          <p:cNvSpPr txBox="1"/>
          <p:nvPr/>
        </p:nvSpPr>
        <p:spPr>
          <a:xfrm>
            <a:off x="5442421" y="6139773"/>
            <a:ext cx="587542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CH</a:t>
            </a:r>
            <a:r>
              <a:rPr lang="en-US" sz="2800" baseline="-25000" dirty="0"/>
              <a:t>4</a:t>
            </a:r>
            <a:r>
              <a:rPr lang="en-US" sz="2800" dirty="0"/>
              <a:t> flux (</a:t>
            </a:r>
            <a:r>
              <a:rPr lang="en-US" sz="2800" dirty="0">
                <a:ea typeface="+mn-lt"/>
                <a:cs typeface="+mn-lt"/>
              </a:rPr>
              <a:t>µmol m</a:t>
            </a:r>
            <a:r>
              <a:rPr lang="en-US" sz="2800" baseline="30000" dirty="0">
                <a:ea typeface="+mn-lt"/>
                <a:cs typeface="+mn-lt"/>
              </a:rPr>
              <a:t>-2</a:t>
            </a:r>
            <a:r>
              <a:rPr lang="en-US" sz="2800" dirty="0">
                <a:ea typeface="+mn-lt"/>
                <a:cs typeface="+mn-lt"/>
              </a:rPr>
              <a:t> s</a:t>
            </a:r>
            <a:r>
              <a:rPr lang="en-US" sz="2800" baseline="30000" dirty="0">
                <a:ea typeface="+mn-lt"/>
                <a:cs typeface="+mn-lt"/>
              </a:rPr>
              <a:t>-1</a:t>
            </a:r>
            <a:r>
              <a:rPr lang="en-US" sz="2800" dirty="0">
                <a:ea typeface="+mn-lt"/>
                <a:cs typeface="+mn-lt"/>
              </a:rPr>
              <a:t>)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44ACCB-F836-C9EC-45A0-4C3654D9181F}"/>
              </a:ext>
            </a:extLst>
          </p:cNvPr>
          <p:cNvSpPr txBox="1"/>
          <p:nvPr/>
        </p:nvSpPr>
        <p:spPr>
          <a:xfrm>
            <a:off x="1287623" y="5629422"/>
            <a:ext cx="82147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-0.5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CC32DC-1823-966A-5E3D-DE30753C04A2}"/>
              </a:ext>
            </a:extLst>
          </p:cNvPr>
          <p:cNvSpPr txBox="1"/>
          <p:nvPr/>
        </p:nvSpPr>
        <p:spPr>
          <a:xfrm>
            <a:off x="2909315" y="5544755"/>
            <a:ext cx="82147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/>
              <a:t>0.0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B98C5D-2F76-418F-441E-6A8B89D62A67}"/>
              </a:ext>
            </a:extLst>
          </p:cNvPr>
          <p:cNvSpPr txBox="1"/>
          <p:nvPr/>
        </p:nvSpPr>
        <p:spPr>
          <a:xfrm>
            <a:off x="4648238" y="5544755"/>
            <a:ext cx="82147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/>
              <a:t>0.5</a:t>
            </a:r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7EF48B-50EF-1A91-4A8B-442D3B34B083}"/>
              </a:ext>
            </a:extLst>
          </p:cNvPr>
          <p:cNvSpPr txBox="1"/>
          <p:nvPr/>
        </p:nvSpPr>
        <p:spPr>
          <a:xfrm>
            <a:off x="6191777" y="5544755"/>
            <a:ext cx="82147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/>
              <a:t>1.0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F8891A-833E-F9D5-3D1D-603223B1F555}"/>
              </a:ext>
            </a:extLst>
          </p:cNvPr>
          <p:cNvSpPr txBox="1"/>
          <p:nvPr/>
        </p:nvSpPr>
        <p:spPr>
          <a:xfrm>
            <a:off x="7813469" y="5544755"/>
            <a:ext cx="82147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/>
              <a:t>1.5</a:t>
            </a:r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E780B1-093A-77A1-4C67-558CDC5A55CB}"/>
              </a:ext>
            </a:extLst>
          </p:cNvPr>
          <p:cNvSpPr txBox="1"/>
          <p:nvPr/>
        </p:nvSpPr>
        <p:spPr>
          <a:xfrm>
            <a:off x="9350495" y="5544755"/>
            <a:ext cx="82147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/>
              <a:t>2.0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CAE7DE5-60A8-6629-6B04-42BB628ABE45}"/>
              </a:ext>
            </a:extLst>
          </p:cNvPr>
          <p:cNvSpPr txBox="1"/>
          <p:nvPr/>
        </p:nvSpPr>
        <p:spPr>
          <a:xfrm rot="16200000">
            <a:off x="-498729" y="3470217"/>
            <a:ext cx="179064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Chamber</a:t>
            </a:r>
            <a:endParaRPr lang="en-US" sz="20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380F6C14-2A97-7C4C-39BB-D707400B8C46}"/>
                  </a:ext>
                </a:extLst>
              </p14:cNvPr>
              <p14:cNvContentPartPr/>
              <p14:nvPr/>
            </p14:nvContentPartPr>
            <p14:xfrm>
              <a:off x="3301878" y="6102835"/>
              <a:ext cx="742365" cy="78556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380F6C14-2A97-7C4C-39BB-D707400B8C4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83886" y="2175035"/>
                <a:ext cx="777990" cy="785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68C311A3-DC00-63A1-4016-85418032C61F}"/>
                  </a:ext>
                </a:extLst>
              </p14:cNvPr>
              <p14:cNvContentPartPr/>
              <p14:nvPr/>
            </p14:nvContentPartPr>
            <p14:xfrm>
              <a:off x="4040601" y="5999764"/>
              <a:ext cx="47133" cy="205657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68C311A3-DC00-63A1-4016-85418032C61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83951" y="5981787"/>
                <a:ext cx="4713300" cy="2412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6E9A7A7C-0CAD-1408-A8AB-5DC628C73F59}"/>
                  </a:ext>
                </a:extLst>
              </p14:cNvPr>
              <p14:cNvContentPartPr/>
              <p14:nvPr/>
            </p14:nvContentPartPr>
            <p14:xfrm>
              <a:off x="3278601" y="5999764"/>
              <a:ext cx="47133" cy="205657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6E9A7A7C-0CAD-1408-A8AB-5DC628C73F5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21951" y="5981787"/>
                <a:ext cx="4713300" cy="241251"/>
              </a:xfrm>
              <a:prstGeom prst="rect">
                <a:avLst/>
              </a:prstGeom>
            </p:spPr>
          </p:pic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074DA6A4-91D4-9C9B-504D-3B1B03C28C88}"/>
              </a:ext>
            </a:extLst>
          </p:cNvPr>
          <p:cNvSpPr txBox="1"/>
          <p:nvPr/>
        </p:nvSpPr>
        <p:spPr>
          <a:xfrm>
            <a:off x="3100574" y="6184706"/>
            <a:ext cx="156286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EC range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AB11B8-B7BD-392D-7BE2-77A3CB030F1F}"/>
              </a:ext>
            </a:extLst>
          </p:cNvPr>
          <p:cNvSpPr/>
          <p:nvPr/>
        </p:nvSpPr>
        <p:spPr>
          <a:xfrm>
            <a:off x="722671" y="2182761"/>
            <a:ext cx="368709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84F187-302B-5D7F-9E13-6A0116CC4B4B}"/>
              </a:ext>
            </a:extLst>
          </p:cNvPr>
          <p:cNvSpPr/>
          <p:nvPr/>
        </p:nvSpPr>
        <p:spPr>
          <a:xfrm>
            <a:off x="712838" y="2571136"/>
            <a:ext cx="368709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0292441-75E0-8A64-9153-1A3701C20AB8}"/>
              </a:ext>
            </a:extLst>
          </p:cNvPr>
          <p:cNvSpPr/>
          <p:nvPr/>
        </p:nvSpPr>
        <p:spPr>
          <a:xfrm>
            <a:off x="711060" y="2988744"/>
            <a:ext cx="368709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EEFF5CD-EECB-83BD-DA0A-027D1C2E2A86}"/>
              </a:ext>
            </a:extLst>
          </p:cNvPr>
          <p:cNvSpPr/>
          <p:nvPr/>
        </p:nvSpPr>
        <p:spPr>
          <a:xfrm>
            <a:off x="701227" y="3348897"/>
            <a:ext cx="368709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6510844-3773-F344-83BE-93A7FBE3171C}"/>
              </a:ext>
            </a:extLst>
          </p:cNvPr>
          <p:cNvSpPr/>
          <p:nvPr/>
        </p:nvSpPr>
        <p:spPr>
          <a:xfrm>
            <a:off x="706458" y="3725496"/>
            <a:ext cx="368709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C99FB25-AD55-68B7-A858-F189384EBF6D}"/>
              </a:ext>
            </a:extLst>
          </p:cNvPr>
          <p:cNvSpPr/>
          <p:nvPr/>
        </p:nvSpPr>
        <p:spPr>
          <a:xfrm>
            <a:off x="696625" y="4102582"/>
            <a:ext cx="368709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6006449-36F0-D61D-3DC4-D6958E7B4F56}"/>
              </a:ext>
            </a:extLst>
          </p:cNvPr>
          <p:cNvSpPr/>
          <p:nvPr/>
        </p:nvSpPr>
        <p:spPr>
          <a:xfrm>
            <a:off x="689202" y="4486323"/>
            <a:ext cx="368709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F87C55F-6187-94E6-A759-B733EC2820E9}"/>
              </a:ext>
            </a:extLst>
          </p:cNvPr>
          <p:cNvSpPr/>
          <p:nvPr/>
        </p:nvSpPr>
        <p:spPr>
          <a:xfrm>
            <a:off x="696303" y="4846476"/>
            <a:ext cx="368709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79CF668-9541-2066-9936-5E0517F48E68}"/>
              </a:ext>
            </a:extLst>
          </p:cNvPr>
          <p:cNvSpPr/>
          <p:nvPr/>
        </p:nvSpPr>
        <p:spPr>
          <a:xfrm>
            <a:off x="693902" y="5209281"/>
            <a:ext cx="368709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0523733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4D10C-6431-D2EE-446A-99ED0E421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485227CD-622D-03DE-95B5-986CA97D9E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3" t="2123" b="14146"/>
          <a:stretch>
            <a:fillRect/>
          </a:stretch>
        </p:blipFill>
        <p:spPr>
          <a:xfrm>
            <a:off x="783771" y="1230085"/>
            <a:ext cx="9514114" cy="439782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7552AA9-EB56-A293-E4B8-8A0A049B6A60}"/>
              </a:ext>
            </a:extLst>
          </p:cNvPr>
          <p:cNvSpPr txBox="1"/>
          <p:nvPr/>
        </p:nvSpPr>
        <p:spPr>
          <a:xfrm>
            <a:off x="10069020" y="3467100"/>
            <a:ext cx="1947333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Higher CH4 from chambers in depressions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2F41FFE-1177-B485-F595-4EE64909AE47}"/>
              </a:ext>
            </a:extLst>
          </p:cNvPr>
          <p:cNvCxnSpPr>
            <a:cxnSpLocks/>
          </p:cNvCxnSpPr>
          <p:nvPr/>
        </p:nvCxnSpPr>
        <p:spPr>
          <a:xfrm>
            <a:off x="9327348" y="3394697"/>
            <a:ext cx="691826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0C87DE7-7C9B-0E36-17C1-27127965A8CF}"/>
              </a:ext>
            </a:extLst>
          </p:cNvPr>
          <p:cNvCxnSpPr>
            <a:cxnSpLocks/>
          </p:cNvCxnSpPr>
          <p:nvPr/>
        </p:nvCxnSpPr>
        <p:spPr>
          <a:xfrm>
            <a:off x="9306327" y="5025848"/>
            <a:ext cx="691826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6DAA0A7-37D9-AFFC-A514-E42D8A1A55FC}"/>
              </a:ext>
            </a:extLst>
          </p:cNvPr>
          <p:cNvCxnSpPr>
            <a:cxnSpLocks/>
          </p:cNvCxnSpPr>
          <p:nvPr/>
        </p:nvCxnSpPr>
        <p:spPr>
          <a:xfrm>
            <a:off x="9978989" y="3355383"/>
            <a:ext cx="0" cy="1706626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F9782535-AEF3-3C19-FD0C-10752FD0F83E}"/>
              </a:ext>
            </a:extLst>
          </p:cNvPr>
          <p:cNvSpPr txBox="1"/>
          <p:nvPr/>
        </p:nvSpPr>
        <p:spPr>
          <a:xfrm>
            <a:off x="5442421" y="6139773"/>
            <a:ext cx="587542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CH</a:t>
            </a:r>
            <a:r>
              <a:rPr lang="en-US" sz="2800" baseline="-25000" dirty="0"/>
              <a:t>4</a:t>
            </a:r>
            <a:r>
              <a:rPr lang="en-US" sz="2800" dirty="0"/>
              <a:t> flux (</a:t>
            </a:r>
            <a:r>
              <a:rPr lang="en-US" sz="2800" dirty="0">
                <a:ea typeface="+mn-lt"/>
                <a:cs typeface="+mn-lt"/>
              </a:rPr>
              <a:t>µmol m</a:t>
            </a:r>
            <a:r>
              <a:rPr lang="en-US" sz="2800" baseline="30000" dirty="0">
                <a:ea typeface="+mn-lt"/>
                <a:cs typeface="+mn-lt"/>
              </a:rPr>
              <a:t>-2</a:t>
            </a:r>
            <a:r>
              <a:rPr lang="en-US" sz="2800" dirty="0">
                <a:ea typeface="+mn-lt"/>
                <a:cs typeface="+mn-lt"/>
              </a:rPr>
              <a:t> s</a:t>
            </a:r>
            <a:r>
              <a:rPr lang="en-US" sz="2800" baseline="30000" dirty="0">
                <a:ea typeface="+mn-lt"/>
                <a:cs typeface="+mn-lt"/>
              </a:rPr>
              <a:t>-1</a:t>
            </a:r>
            <a:r>
              <a:rPr lang="en-US" sz="2800" dirty="0">
                <a:ea typeface="+mn-lt"/>
                <a:cs typeface="+mn-lt"/>
              </a:rPr>
              <a:t>)</a:t>
            </a:r>
            <a:endParaRPr lang="en-US" sz="28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FE6269C-755D-B20A-FC71-5DDE2C4C9336}"/>
              </a:ext>
            </a:extLst>
          </p:cNvPr>
          <p:cNvSpPr txBox="1"/>
          <p:nvPr/>
        </p:nvSpPr>
        <p:spPr>
          <a:xfrm>
            <a:off x="1287623" y="5629422"/>
            <a:ext cx="82147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-0.5</a:t>
            </a:r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A8C448B-6848-B509-833D-6A147C6AF86D}"/>
              </a:ext>
            </a:extLst>
          </p:cNvPr>
          <p:cNvSpPr txBox="1"/>
          <p:nvPr/>
        </p:nvSpPr>
        <p:spPr>
          <a:xfrm>
            <a:off x="2909315" y="5544755"/>
            <a:ext cx="82147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/>
              <a:t>0.0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2B002FB-C64F-EAD5-5DC3-61140924B89E}"/>
              </a:ext>
            </a:extLst>
          </p:cNvPr>
          <p:cNvSpPr txBox="1"/>
          <p:nvPr/>
        </p:nvSpPr>
        <p:spPr>
          <a:xfrm>
            <a:off x="4648238" y="5544755"/>
            <a:ext cx="82147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/>
              <a:t>0.5</a:t>
            </a:r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FB8574D-B3BB-E4FA-6D58-C9A4B9B89889}"/>
              </a:ext>
            </a:extLst>
          </p:cNvPr>
          <p:cNvSpPr txBox="1"/>
          <p:nvPr/>
        </p:nvSpPr>
        <p:spPr>
          <a:xfrm>
            <a:off x="6191777" y="5544755"/>
            <a:ext cx="82147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/>
              <a:t>1.0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3BC6BA4-C44F-7463-D5C2-BB23130E8293}"/>
              </a:ext>
            </a:extLst>
          </p:cNvPr>
          <p:cNvSpPr txBox="1"/>
          <p:nvPr/>
        </p:nvSpPr>
        <p:spPr>
          <a:xfrm>
            <a:off x="7813469" y="5544755"/>
            <a:ext cx="82147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/>
              <a:t>1.5</a:t>
            </a:r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D949F42-BE97-35B1-952B-7CAE013630CC}"/>
              </a:ext>
            </a:extLst>
          </p:cNvPr>
          <p:cNvSpPr txBox="1"/>
          <p:nvPr/>
        </p:nvSpPr>
        <p:spPr>
          <a:xfrm>
            <a:off x="9350495" y="5544755"/>
            <a:ext cx="82147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/>
              <a:t>2.0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39812C2F-C4E4-DAD3-8344-76D7ECA839F4}"/>
                  </a:ext>
                </a:extLst>
              </p14:cNvPr>
              <p14:cNvContentPartPr/>
              <p14:nvPr/>
            </p14:nvContentPartPr>
            <p14:xfrm>
              <a:off x="3301878" y="6102835"/>
              <a:ext cx="742365" cy="78556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39812C2F-C4E4-DAD3-8344-76D7ECA839F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83886" y="2175035"/>
                <a:ext cx="777990" cy="785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68E46E7F-81C8-E712-CA6A-D498FE8917FD}"/>
                  </a:ext>
                </a:extLst>
              </p14:cNvPr>
              <p14:cNvContentPartPr/>
              <p14:nvPr/>
            </p14:nvContentPartPr>
            <p14:xfrm>
              <a:off x="4040601" y="5999764"/>
              <a:ext cx="47133" cy="205657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68E46E7F-81C8-E712-CA6A-D498FE8917F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83951" y="5981787"/>
                <a:ext cx="4713300" cy="2412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8A8FD3A0-6916-AD88-F3CB-77D09D5B0DE4}"/>
                  </a:ext>
                </a:extLst>
              </p14:cNvPr>
              <p14:cNvContentPartPr/>
              <p14:nvPr/>
            </p14:nvContentPartPr>
            <p14:xfrm>
              <a:off x="3278601" y="5999764"/>
              <a:ext cx="47133" cy="205657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8A8FD3A0-6916-AD88-F3CB-77D09D5B0DE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21951" y="5981787"/>
                <a:ext cx="4713300" cy="241251"/>
              </a:xfrm>
              <a:prstGeom prst="rect">
                <a:avLst/>
              </a:prstGeom>
            </p:spPr>
          </p:pic>
        </mc:Fallback>
      </mc:AlternateContent>
      <p:sp>
        <p:nvSpPr>
          <p:cNvPr id="52" name="TextBox 51">
            <a:extLst>
              <a:ext uri="{FF2B5EF4-FFF2-40B4-BE49-F238E27FC236}">
                <a16:creationId xmlns:a16="http://schemas.microsoft.com/office/drawing/2014/main" id="{37982240-7272-986F-40BF-D753ECC23208}"/>
              </a:ext>
            </a:extLst>
          </p:cNvPr>
          <p:cNvSpPr txBox="1"/>
          <p:nvPr/>
        </p:nvSpPr>
        <p:spPr>
          <a:xfrm>
            <a:off x="3100574" y="6184706"/>
            <a:ext cx="156286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EC range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6C28417-CB7F-5CD9-E2DF-0C4CD905DFEB}"/>
              </a:ext>
            </a:extLst>
          </p:cNvPr>
          <p:cNvSpPr/>
          <p:nvPr/>
        </p:nvSpPr>
        <p:spPr>
          <a:xfrm>
            <a:off x="722671" y="2182761"/>
            <a:ext cx="368709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D437CCE-3021-C68D-2C6D-B55D8FA03623}"/>
              </a:ext>
            </a:extLst>
          </p:cNvPr>
          <p:cNvSpPr/>
          <p:nvPr/>
        </p:nvSpPr>
        <p:spPr>
          <a:xfrm>
            <a:off x="712838" y="2571136"/>
            <a:ext cx="368709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E18DBC1-BDFE-85DE-174A-93CFBA9B800D}"/>
              </a:ext>
            </a:extLst>
          </p:cNvPr>
          <p:cNvSpPr/>
          <p:nvPr/>
        </p:nvSpPr>
        <p:spPr>
          <a:xfrm>
            <a:off x="711060" y="2988744"/>
            <a:ext cx="368709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ABA1992-7D80-2B62-5773-D0AF086739B3}"/>
              </a:ext>
            </a:extLst>
          </p:cNvPr>
          <p:cNvSpPr/>
          <p:nvPr/>
        </p:nvSpPr>
        <p:spPr>
          <a:xfrm>
            <a:off x="701227" y="3348897"/>
            <a:ext cx="368709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D5EF0AE-CFD3-D7D4-8879-32494D580409}"/>
              </a:ext>
            </a:extLst>
          </p:cNvPr>
          <p:cNvSpPr/>
          <p:nvPr/>
        </p:nvSpPr>
        <p:spPr>
          <a:xfrm>
            <a:off x="706458" y="3725496"/>
            <a:ext cx="368709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374D30E-B6B2-ECF7-A894-23A3103D30E6}"/>
              </a:ext>
            </a:extLst>
          </p:cNvPr>
          <p:cNvSpPr/>
          <p:nvPr/>
        </p:nvSpPr>
        <p:spPr>
          <a:xfrm>
            <a:off x="696625" y="4102582"/>
            <a:ext cx="368709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792EDB8-ADAF-A2D3-917E-CCCB46B83AAD}"/>
              </a:ext>
            </a:extLst>
          </p:cNvPr>
          <p:cNvSpPr/>
          <p:nvPr/>
        </p:nvSpPr>
        <p:spPr>
          <a:xfrm>
            <a:off x="689202" y="4486323"/>
            <a:ext cx="368709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A450C702-E8C6-3ABA-0C7F-9A976AC65DAA}"/>
              </a:ext>
            </a:extLst>
          </p:cNvPr>
          <p:cNvSpPr/>
          <p:nvPr/>
        </p:nvSpPr>
        <p:spPr>
          <a:xfrm>
            <a:off x="696303" y="4846476"/>
            <a:ext cx="368709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F246125-0983-7BCC-97AB-28252AD96A76}"/>
              </a:ext>
            </a:extLst>
          </p:cNvPr>
          <p:cNvSpPr/>
          <p:nvPr/>
        </p:nvSpPr>
        <p:spPr>
          <a:xfrm>
            <a:off x="693902" y="5209281"/>
            <a:ext cx="368709" cy="339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2" name="Title 1">
            <a:extLst>
              <a:ext uri="{FF2B5EF4-FFF2-40B4-BE49-F238E27FC236}">
                <a16:creationId xmlns:a16="http://schemas.microsoft.com/office/drawing/2014/main" id="{0462AF00-8099-5291-BF93-9D5CF8310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221" y="223723"/>
            <a:ext cx="10963036" cy="838512"/>
          </a:xfrm>
        </p:spPr>
        <p:txBody>
          <a:bodyPr>
            <a:normAutofit/>
          </a:bodyPr>
          <a:lstStyle/>
          <a:p>
            <a:r>
              <a:rPr lang="en-US" sz="3200" b="1" dirty="0"/>
              <a:t>Soil chambers: Point measurements of methane fluxes (n=6)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5850249-36CA-C730-3629-4196FE753897}"/>
              </a:ext>
            </a:extLst>
          </p:cNvPr>
          <p:cNvSpPr txBox="1"/>
          <p:nvPr/>
        </p:nvSpPr>
        <p:spPr>
          <a:xfrm rot="16200000">
            <a:off x="-498729" y="3470217"/>
            <a:ext cx="179064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Chamber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98173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94EE3E-925D-A511-14D3-D370525D5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dirty="0"/>
              <a:t>Takeaways from Wallooskee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C76398-CECD-FB8A-A7A8-D6A0138CB8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49331"/>
            <a:ext cx="5393361" cy="412763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/>
              <a:t>Eddy data: Site-level methane emissions are relatively low compared to other low-salinity tidal marshes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Chamber data: Micro-scale topography may influence methane emissions </a:t>
            </a:r>
            <a:r>
              <a:rPr lang="en-US">
                <a:ea typeface="+mn-lt"/>
                <a:cs typeface="+mn-lt"/>
              </a:rPr>
              <a:t>→</a:t>
            </a:r>
            <a:r>
              <a:rPr lang="en-US"/>
              <a:t> could adding elevation in some areas help reduce emissions?</a:t>
            </a:r>
          </a:p>
        </p:txBody>
      </p:sp>
      <p:pic>
        <p:nvPicPr>
          <p:cNvPr id="6" name="Picture 5" descr="A grassy area with trees and water&#10;&#10;Description automatically generated">
            <a:extLst>
              <a:ext uri="{FF2B5EF4-FFF2-40B4-BE49-F238E27FC236}">
                <a16:creationId xmlns:a16="http://schemas.microsoft.com/office/drawing/2014/main" id="{F3B621DC-F33B-6171-98C7-A792F93BC3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8" r="8462" b="-1"/>
          <a:stretch>
            <a:fillRect/>
          </a:stretch>
        </p:blipFill>
        <p:spPr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20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34986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F1C49-F1D8-D787-7541-DF22AEF94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ssy area with trees and water&#10;&#10;Description automatically generated">
            <a:extLst>
              <a:ext uri="{FF2B5EF4-FFF2-40B4-BE49-F238E27FC236}">
                <a16:creationId xmlns:a16="http://schemas.microsoft.com/office/drawing/2014/main" id="{15D10920-FCF1-1072-5066-BDFFBFD8C4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6"/>
          <a:stretch/>
        </p:blipFill>
        <p:spPr>
          <a:xfrm>
            <a:off x="1" y="4207881"/>
            <a:ext cx="12191999" cy="27582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25C677-165F-248C-FF2B-DB947EF8E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035" y="2103437"/>
            <a:ext cx="1177413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/>
              <a:t>Next Steps and Significance</a:t>
            </a:r>
          </a:p>
        </p:txBody>
      </p:sp>
    </p:spTree>
    <p:extLst>
      <p:ext uri="{BB962C8B-B14F-4D97-AF65-F5344CB8AC3E}">
        <p14:creationId xmlns:p14="http://schemas.microsoft.com/office/powerpoint/2010/main" val="37058391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 descr="A field of grass with trees in the background&#10;&#10;AI-generated content may be incorrect.">
            <a:extLst>
              <a:ext uri="{FF2B5EF4-FFF2-40B4-BE49-F238E27FC236}">
                <a16:creationId xmlns:a16="http://schemas.microsoft.com/office/drawing/2014/main" id="{28823230-B0C1-CBDF-E2E3-EC8C04588A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034"/>
            <a:ext cx="12192000" cy="69000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1B0EDD-37C9-AFB2-BC19-81093DA30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Next steps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AD2DA29-C90C-B57B-AB78-1950431BA3D7}"/>
              </a:ext>
            </a:extLst>
          </p:cNvPr>
          <p:cNvSpPr txBox="1">
            <a:spLocks/>
          </p:cNvSpPr>
          <p:nvPr/>
        </p:nvSpPr>
        <p:spPr>
          <a:xfrm>
            <a:off x="788893" y="1936376"/>
            <a:ext cx="10166408" cy="42854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/>
              <a:t>Finish analyzing the data we have collected so far and disseminate results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Secure more funding to support this work so we can:</a:t>
            </a:r>
          </a:p>
          <a:p>
            <a:r>
              <a:rPr lang="en-US" dirty="0"/>
              <a:t>Monitor more sites across the range of habitats in the estuary to accurately map carbon sequestration potential</a:t>
            </a:r>
          </a:p>
          <a:p>
            <a:r>
              <a:rPr lang="en-US" dirty="0"/>
              <a:t>Directly assess the effects of restoration actions such as mounding to inform future restoration practices</a:t>
            </a:r>
          </a:p>
        </p:txBody>
      </p:sp>
    </p:spTree>
    <p:extLst>
      <p:ext uri="{BB962C8B-B14F-4D97-AF65-F5344CB8AC3E}">
        <p14:creationId xmlns:p14="http://schemas.microsoft.com/office/powerpoint/2010/main" val="20101851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EDF5D-76F0-7170-C259-7B5BE0183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 descr="A field of grass with trees in the background&#10;&#10;AI-generated content may be incorrect.">
            <a:extLst>
              <a:ext uri="{FF2B5EF4-FFF2-40B4-BE49-F238E27FC236}">
                <a16:creationId xmlns:a16="http://schemas.microsoft.com/office/drawing/2014/main" id="{87D7F850-753D-F70F-72EB-E5895420F2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034"/>
            <a:ext cx="12192000" cy="69000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5D1659-1641-56F5-6B6C-05D3E3068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Project significance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B32C916-AEB5-AF13-5B25-64101CFB23AD}"/>
              </a:ext>
            </a:extLst>
          </p:cNvPr>
          <p:cNvSpPr txBox="1">
            <a:spLocks/>
          </p:cNvSpPr>
          <p:nvPr/>
        </p:nvSpPr>
        <p:spPr>
          <a:xfrm>
            <a:off x="471055" y="1937088"/>
            <a:ext cx="11720945" cy="44334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/>
              <a:t>Generate critical GHG emissions data for freshwater wetlands that don’t currently exist for the lower Columbia</a:t>
            </a:r>
          </a:p>
          <a:p>
            <a:r>
              <a:rPr lang="en-US" dirty="0"/>
              <a:t>Complement existing data in saline coastal wetlands from the PNW Blue Carbon Working Group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dirty="0"/>
              <a:t>LCEP completes a lot of restoration projects! </a:t>
            </a:r>
          </a:p>
          <a:p>
            <a:r>
              <a:rPr lang="en-US" sz="3200" dirty="0"/>
              <a:t>Reducing our methane emissions &amp; strategically planning restoration can meaningfully contribute to regional GHG reduction goals</a:t>
            </a:r>
          </a:p>
        </p:txBody>
      </p:sp>
    </p:spTree>
    <p:extLst>
      <p:ext uri="{BB962C8B-B14F-4D97-AF65-F5344CB8AC3E}">
        <p14:creationId xmlns:p14="http://schemas.microsoft.com/office/powerpoint/2010/main" val="38599895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5A26C-B95B-1A01-FB3C-7EE46B89B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ssy area with trees and water&#10;&#10;Description automatically generated">
            <a:extLst>
              <a:ext uri="{FF2B5EF4-FFF2-40B4-BE49-F238E27FC236}">
                <a16:creationId xmlns:a16="http://schemas.microsoft.com/office/drawing/2014/main" id="{150B03A8-8123-6ECA-9356-AAFC803F08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6"/>
          <a:stretch/>
        </p:blipFill>
        <p:spPr>
          <a:xfrm>
            <a:off x="1" y="4207881"/>
            <a:ext cx="12191999" cy="27582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231AA3-4623-39F5-4AC1-C5F5B14A1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035" y="1758463"/>
            <a:ext cx="11774130" cy="2227384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973883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2E5CE6FF02C24D9B979A1B65849DB6" ma:contentTypeVersion="25" ma:contentTypeDescription="Create a new document." ma:contentTypeScope="" ma:versionID="553f33481c616b85a38f8ce6d48f1fb8">
  <xsd:schema xmlns:xsd="http://www.w3.org/2001/XMLSchema" xmlns:xs="http://www.w3.org/2001/XMLSchema" xmlns:p="http://schemas.microsoft.com/office/2006/metadata/properties" xmlns:ns2="37db23a2-2a57-4462-ab9c-297aeb7f368e" xmlns:ns3="1a89844a-ab64-43b5-803b-db4c6c316915" targetNamespace="http://schemas.microsoft.com/office/2006/metadata/properties" ma:root="true" ma:fieldsID="30ce51b43c1b11733d75e002bef8ad5e" ns2:_="" ns3:_="">
    <xsd:import namespace="37db23a2-2a57-4462-ab9c-297aeb7f368e"/>
    <xsd:import namespace="1a89844a-ab64-43b5-803b-db4c6c3169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DateandTime" minOccurs="0"/>
                <xsd:element ref="ns3:SharedWithUsers" minOccurs="0"/>
                <xsd:element ref="ns3:SharedWithDetails" minOccurs="0"/>
                <xsd:element ref="ns2:_Flow_SignoffStatus" minOccurs="0"/>
                <xsd:element ref="ns2:MediaLengthInSeconds" minOccurs="0"/>
                <xsd:element ref="ns2:Thumbn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db23a2-2a57-4462-ab9c-297aeb7f36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DateandTime" ma:index="18" nillable="true" ma:displayName="Date and Time" ma:format="DateTime" ma:internalName="DateandTime">
      <xsd:simpleType>
        <xsd:restriction base="dms:DateTime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Thumbnails" ma:index="23" nillable="true" ma:displayName="Thumbnails" ma:internalName="Thumbnails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663cc6db-5b01-4383-ab13-d360ef44ba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89844a-ab64-43b5-803b-db4c6c316915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fecb96b1-6675-4043-82c7-84362762ceb7}" ma:internalName="TaxCatchAll" ma:showField="CatchAllData" ma:web="1a89844a-ab64-43b5-803b-db4c6c31691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a89844a-ab64-43b5-803b-db4c6c316915" xsi:nil="true"/>
    <_Flow_SignoffStatus xmlns="37db23a2-2a57-4462-ab9c-297aeb7f368e" xsi:nil="true"/>
    <Thumbnails xmlns="37db23a2-2a57-4462-ab9c-297aeb7f368e" xsi:nil="true"/>
    <lcf76f155ced4ddcb4097134ff3c332f xmlns="37db23a2-2a57-4462-ab9c-297aeb7f368e">
      <Terms xmlns="http://schemas.microsoft.com/office/infopath/2007/PartnerControls"/>
    </lcf76f155ced4ddcb4097134ff3c332f>
    <DateandTime xmlns="37db23a2-2a57-4462-ab9c-297aeb7f368e" xsi:nil="true"/>
  </documentManagement>
</p:properties>
</file>

<file path=customXml/itemProps1.xml><?xml version="1.0" encoding="utf-8"?>
<ds:datastoreItem xmlns:ds="http://schemas.openxmlformats.org/officeDocument/2006/customXml" ds:itemID="{01F4D934-EE68-4886-BA8B-FEA18E995B7B}">
  <ds:schemaRefs>
    <ds:schemaRef ds:uri="1a89844a-ab64-43b5-803b-db4c6c316915"/>
    <ds:schemaRef ds:uri="37db23a2-2a57-4462-ab9c-297aeb7f368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45E2593-3F88-4E3D-B1A8-843CEA100E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EA12026-376E-4CEA-88E5-4F6DE85FFD7D}">
  <ds:schemaRefs>
    <ds:schemaRef ds:uri="1a89844a-ab64-43b5-803b-db4c6c316915"/>
    <ds:schemaRef ds:uri="37db23a2-2a57-4462-ab9c-297aeb7f368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3181</TotalTime>
  <Words>1408</Words>
  <Application>Microsoft Macintosh PowerPoint</Application>
  <PresentationFormat>Widescreen</PresentationFormat>
  <Paragraphs>243</Paragraphs>
  <Slides>38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Aptos</vt:lpstr>
      <vt:lpstr>Aptos Display</vt:lpstr>
      <vt:lpstr>Arial</vt:lpstr>
      <vt:lpstr>Calibri</vt:lpstr>
      <vt:lpstr>Wingdings</vt:lpstr>
      <vt:lpstr>Office Theme</vt:lpstr>
      <vt:lpstr>Assessing Effectiveness of Tidal Freshwater Restoration Sites as Natural Climate Solutions</vt:lpstr>
      <vt:lpstr>Presentation Overview</vt:lpstr>
      <vt:lpstr>Background</vt:lpstr>
      <vt:lpstr>PowerPoint Presentation</vt:lpstr>
      <vt:lpstr>Global climate context</vt:lpstr>
      <vt:lpstr>Greenhouse gas reduction goals</vt:lpstr>
      <vt:lpstr>Greenhouse gas reduction goals</vt:lpstr>
      <vt:lpstr>Greenhouse gas reduction goals</vt:lpstr>
      <vt:lpstr>Greenhouse gas reduction goals</vt:lpstr>
      <vt:lpstr>Natural climate solutions</vt:lpstr>
      <vt:lpstr>How can LCEP and other restoration practitioners integrate natural climate solutions at a program scale?</vt:lpstr>
      <vt:lpstr>Existing tool: Blue Carbon Calculator</vt:lpstr>
      <vt:lpstr>Gaps in the Blue Carbon Calculator for LCEP’s needs</vt:lpstr>
      <vt:lpstr>PowerPoint Presentation</vt:lpstr>
      <vt:lpstr>Saline and freshwater wetlands have different GHG dynamics</vt:lpstr>
      <vt:lpstr>PowerPoint Presentation</vt:lpstr>
      <vt:lpstr>CCMP Habitat Restoration Action 1</vt:lpstr>
      <vt:lpstr>Summary of project goals</vt:lpstr>
      <vt:lpstr>Summary of project goals</vt:lpstr>
      <vt:lpstr>Summary of project goals</vt:lpstr>
      <vt:lpstr>Monitoring Methodology</vt:lpstr>
      <vt:lpstr>Monitoring Design</vt:lpstr>
      <vt:lpstr>Monitoring Design</vt:lpstr>
      <vt:lpstr>Monitoring Design</vt:lpstr>
      <vt:lpstr>Monitoring Design</vt:lpstr>
      <vt:lpstr>Method 1: Eddy Covariance</vt:lpstr>
      <vt:lpstr>Method 1: Eddy Covariance</vt:lpstr>
      <vt:lpstr>Method 2: Soil chambers</vt:lpstr>
      <vt:lpstr>Method 2: Soil chambers</vt:lpstr>
      <vt:lpstr>Monitoring Data Examples Wallooskee-Youngs (Spring/Summer 2024)</vt:lpstr>
      <vt:lpstr>Eddy covariance: Methane fluxes as daily averages</vt:lpstr>
      <vt:lpstr>Soil chambers: Point measurements of methane fluxes (n=6)</vt:lpstr>
      <vt:lpstr>Soil chambers: Point measurements of methane fluxes (n=6)</vt:lpstr>
      <vt:lpstr>Takeaways from Wallooskee</vt:lpstr>
      <vt:lpstr>Next Steps and Significance</vt:lpstr>
      <vt:lpstr>Next steps</vt:lpstr>
      <vt:lpstr>Project significance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Catherine Corbett</dc:creator>
  <cp:lastModifiedBy>Zoie Brauser</cp:lastModifiedBy>
  <cp:revision>85</cp:revision>
  <dcterms:created xsi:type="dcterms:W3CDTF">2025-03-03T21:02:59Z</dcterms:created>
  <dcterms:modified xsi:type="dcterms:W3CDTF">2026-09-18T14:10:21Z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0x010100D72E5CE6FF02C24D9B979A1B65849DB6</vt:lpwstr>
  </property>
  <property fmtid="{D5CDD505-2E9C-101B-9397-08002B2CF9AE}" pid="3" name="MediaServiceImageTags">
    <vt:lpwstr/>
  </property>
</Properties>
</file>