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8" r:id="rId3"/>
    <p:sldId id="433" r:id="rId4"/>
    <p:sldId id="430" r:id="rId5"/>
    <p:sldId id="434" r:id="rId6"/>
    <p:sldId id="437" r:id="rId7"/>
    <p:sldId id="431" r:id="rId8"/>
    <p:sldId id="261" r:id="rId9"/>
    <p:sldId id="435" r:id="rId10"/>
    <p:sldId id="43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37"/>
    <p:restoredTop sz="78425"/>
  </p:normalViewPr>
  <p:slideViewPr>
    <p:cSldViewPr snapToGrid="0">
      <p:cViewPr varScale="1">
        <p:scale>
          <a:sx n="78" d="100"/>
          <a:sy n="78" d="100"/>
        </p:scale>
        <p:origin x="17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F0DA8-A319-6045-BFF8-74289B18F39F}"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F056-CD9E-854D-8140-3822B062007C}" type="slidenum">
              <a:rPr lang="en-US" smtClean="0"/>
              <a:t>‹#›</a:t>
            </a:fld>
            <a:endParaRPr lang="en-US"/>
          </a:p>
        </p:txBody>
      </p:sp>
    </p:spTree>
    <p:extLst>
      <p:ext uri="{BB962C8B-B14F-4D97-AF65-F5344CB8AC3E}">
        <p14:creationId xmlns:p14="http://schemas.microsoft.com/office/powerpoint/2010/main" val="265219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Census TIGER/Line Files (Topologically Integrated Geographic Encoding &amp; Referencing)</a:t>
            </a:r>
          </a:p>
          <a:p>
            <a:r>
              <a:rPr lang="en-US" dirty="0"/>
              <a:t>Geographic entity codes (shapefile) that can be used to link US Census demographic data</a:t>
            </a:r>
          </a:p>
        </p:txBody>
      </p:sp>
      <p:sp>
        <p:nvSpPr>
          <p:cNvPr id="4" name="Slide Number Placeholder 3"/>
          <p:cNvSpPr>
            <a:spLocks noGrp="1"/>
          </p:cNvSpPr>
          <p:nvPr>
            <p:ph type="sldNum" sz="quarter" idx="5"/>
          </p:nvPr>
        </p:nvSpPr>
        <p:spPr/>
        <p:txBody>
          <a:bodyPr/>
          <a:lstStyle/>
          <a:p>
            <a:fld id="{E719F056-CD9E-854D-8140-3822B062007C}" type="slidenum">
              <a:rPr lang="en-US" smtClean="0"/>
              <a:t>2</a:t>
            </a:fld>
            <a:endParaRPr lang="en-US"/>
          </a:p>
        </p:txBody>
      </p:sp>
    </p:spTree>
    <p:extLst>
      <p:ext uri="{BB962C8B-B14F-4D97-AF65-F5344CB8AC3E}">
        <p14:creationId xmlns:p14="http://schemas.microsoft.com/office/powerpoint/2010/main" val="117843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2256-DF1F-BA5F-447F-F3E2058BD4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C3B02-04F4-F84A-AB12-61EB37FE2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C0D58C-54C9-743D-E538-401ED8B75645}"/>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5" name="Footer Placeholder 4">
            <a:extLst>
              <a:ext uri="{FF2B5EF4-FFF2-40B4-BE49-F238E27FC236}">
                <a16:creationId xmlns:a16="http://schemas.microsoft.com/office/drawing/2014/main" id="{2E4CA13F-1524-53AF-3B02-71E5E5D3E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2C695-1383-221E-3D0D-995EF3E33EEE}"/>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24249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3195-F1D9-EC25-3159-6A8AAE423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587630-E00A-E06B-4D12-E37DFC621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67F1-511D-FB81-B246-E19629E339B8}"/>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5" name="Footer Placeholder 4">
            <a:extLst>
              <a:ext uri="{FF2B5EF4-FFF2-40B4-BE49-F238E27FC236}">
                <a16:creationId xmlns:a16="http://schemas.microsoft.com/office/drawing/2014/main" id="{7FA3E48A-A8B4-C5A6-0BA6-6A286B93B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1CC0F-E9F7-C48E-A1F0-4D8CBE4C3AD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54889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B9BEA-882F-BB82-9678-434B58631D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77B89-C186-2CAF-4B49-00F247E9E2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EF611-D79B-520D-E9EB-A563FE62DAB5}"/>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5" name="Footer Placeholder 4">
            <a:extLst>
              <a:ext uri="{FF2B5EF4-FFF2-40B4-BE49-F238E27FC236}">
                <a16:creationId xmlns:a16="http://schemas.microsoft.com/office/drawing/2014/main" id="{9CEE0F8D-F79C-0E75-2612-3D397288B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6FFAA-8033-C37D-285B-A6364250682A}"/>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93486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A609-E70C-6C35-09A7-80869F394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63D00-46B7-EB23-9095-E7571233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0EF3A-5983-8BEE-2518-24A1A3ED543C}"/>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5" name="Footer Placeholder 4">
            <a:extLst>
              <a:ext uri="{FF2B5EF4-FFF2-40B4-BE49-F238E27FC236}">
                <a16:creationId xmlns:a16="http://schemas.microsoft.com/office/drawing/2014/main" id="{1C93672D-6119-2895-A11E-7587DF8E0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EFAC5-6E45-C662-8916-6079DCFBAC9E}"/>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186751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FC75-8DCD-9B97-266E-816E856E8B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2A915B-3F91-3575-9ACC-9C13BBD17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72221-02D0-D382-AC18-0506BE8D6DCE}"/>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5" name="Footer Placeholder 4">
            <a:extLst>
              <a:ext uri="{FF2B5EF4-FFF2-40B4-BE49-F238E27FC236}">
                <a16:creationId xmlns:a16="http://schemas.microsoft.com/office/drawing/2014/main" id="{5F6B8AEC-081C-4AC3-374C-916F2AEF8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60E78-E504-BC26-9A05-F816E06A45E2}"/>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57042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BB53-AA40-EBC7-7A1D-C24ECA249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25467-BABC-95F5-11F9-D7F868CE7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6FBCF-D592-5A91-4F2C-46C6DACAEE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13DC83-8CA7-AFF1-3087-08432FE61592}"/>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6" name="Footer Placeholder 5">
            <a:extLst>
              <a:ext uri="{FF2B5EF4-FFF2-40B4-BE49-F238E27FC236}">
                <a16:creationId xmlns:a16="http://schemas.microsoft.com/office/drawing/2014/main" id="{722AD89A-95B6-AC6D-58F2-F2F41B7A7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3F59F-B1D8-D48D-D11E-799C5537B231}"/>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61723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6A80-D365-09A3-7826-4387B4D82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0B829-8B54-BED9-01AA-DBCBA871A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FDCAB-0E7E-3884-2579-59E5CDE3B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B619FD-874A-4445-0BD5-E756DE2CC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39FA4-219D-7EEA-95B8-9C4A64D1A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93EDA-90F0-FB3D-866E-5598BD36CC92}"/>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8" name="Footer Placeholder 7">
            <a:extLst>
              <a:ext uri="{FF2B5EF4-FFF2-40B4-BE49-F238E27FC236}">
                <a16:creationId xmlns:a16="http://schemas.microsoft.com/office/drawing/2014/main" id="{29C2999B-33C0-3B6A-62E5-40D6A30B4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887236-009C-1DAC-7882-BCB90095DBBD}"/>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77700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242A-B37C-CC36-1C48-628C107D33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6C0BA-2994-3AC0-E033-D185B138A215}"/>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4" name="Footer Placeholder 3">
            <a:extLst>
              <a:ext uri="{FF2B5EF4-FFF2-40B4-BE49-F238E27FC236}">
                <a16:creationId xmlns:a16="http://schemas.microsoft.com/office/drawing/2014/main" id="{5C53DF7D-F208-E6A5-4340-FFF808B9B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E778B5-3C3E-3247-EDE7-B5F2284224F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622124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E3D9D-7DD0-964E-BD86-74A38F6C4B72}"/>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3" name="Footer Placeholder 2">
            <a:extLst>
              <a:ext uri="{FF2B5EF4-FFF2-40B4-BE49-F238E27FC236}">
                <a16:creationId xmlns:a16="http://schemas.microsoft.com/office/drawing/2014/main" id="{0FAC9FDE-BD25-000C-F4DC-49EC5CD5C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11A663-5D82-2B5B-5C3C-EF5A74994204}"/>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200351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04A1-59F2-0751-CC78-EC8D9039E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9F7FD-A533-8BCA-3423-05CD99705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AA9B1-8E21-5F69-253D-C7A28482A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118F2-7C65-1596-1B18-876F95048F25}"/>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6" name="Footer Placeholder 5">
            <a:extLst>
              <a:ext uri="{FF2B5EF4-FFF2-40B4-BE49-F238E27FC236}">
                <a16:creationId xmlns:a16="http://schemas.microsoft.com/office/drawing/2014/main" id="{ABCE4B1B-4814-3614-6E6D-2CF6ED2FF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5BEEA-5909-30EC-3B6E-67954F2FD7B6}"/>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13703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317-3863-E68F-A7B9-15EF23BCE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AE31E-3EE2-DC20-107B-C9C23903C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C8D2BB-BB0A-1853-B10B-CF9441BA6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38C08A-49EE-E3C9-DC43-8D692A110D81}"/>
              </a:ext>
            </a:extLst>
          </p:cNvPr>
          <p:cNvSpPr>
            <a:spLocks noGrp="1"/>
          </p:cNvSpPr>
          <p:nvPr>
            <p:ph type="dt" sz="half" idx="10"/>
          </p:nvPr>
        </p:nvSpPr>
        <p:spPr/>
        <p:txBody>
          <a:bodyPr/>
          <a:lstStyle/>
          <a:p>
            <a:fld id="{09DB353A-A936-7248-B307-510C8AB13FD3}" type="datetimeFigureOut">
              <a:rPr lang="en-US" smtClean="0"/>
              <a:t>12/5/24</a:t>
            </a:fld>
            <a:endParaRPr lang="en-US"/>
          </a:p>
        </p:txBody>
      </p:sp>
      <p:sp>
        <p:nvSpPr>
          <p:cNvPr id="6" name="Footer Placeholder 5">
            <a:extLst>
              <a:ext uri="{FF2B5EF4-FFF2-40B4-BE49-F238E27FC236}">
                <a16:creationId xmlns:a16="http://schemas.microsoft.com/office/drawing/2014/main" id="{A66499D8-5EB8-6B43-B916-D3EDB560D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D6EFF-C19D-63BF-16A7-95ADC826085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86228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39A8F-F5B8-3B37-818D-03BD621E7A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B43882-A31E-7E1E-419E-FC3A75773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9F5788-C495-FB34-AD9F-A16CA412A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fld id="{09DB353A-A936-7248-B307-510C8AB13FD3}" type="datetimeFigureOut">
              <a:rPr lang="en-US" smtClean="0"/>
              <a:pPr/>
              <a:t>12/5/24</a:t>
            </a:fld>
            <a:endParaRPr lang="en-US" dirty="0"/>
          </a:p>
        </p:txBody>
      </p:sp>
      <p:sp>
        <p:nvSpPr>
          <p:cNvPr id="5" name="Footer Placeholder 4">
            <a:extLst>
              <a:ext uri="{FF2B5EF4-FFF2-40B4-BE49-F238E27FC236}">
                <a16:creationId xmlns:a16="http://schemas.microsoft.com/office/drawing/2014/main" id="{D5290299-85B7-54C4-06D3-E043F3502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a:extLst>
              <a:ext uri="{FF2B5EF4-FFF2-40B4-BE49-F238E27FC236}">
                <a16:creationId xmlns:a16="http://schemas.microsoft.com/office/drawing/2014/main" id="{DF7EB79A-1A18-F869-08A0-7387EECF7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2F04DB75-D3AC-0446-AB53-63FE3159F310}" type="slidenum">
              <a:rPr lang="en-US" smtClean="0"/>
              <a:pPr/>
              <a:t>‹#›</a:t>
            </a:fld>
            <a:endParaRPr lang="en-US" dirty="0"/>
          </a:p>
        </p:txBody>
      </p:sp>
    </p:spTree>
    <p:extLst>
      <p:ext uri="{BB962C8B-B14F-4D97-AF65-F5344CB8AC3E}">
        <p14:creationId xmlns:p14="http://schemas.microsoft.com/office/powerpoint/2010/main" val="271483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atsdr.cdc.gov/place-health/index.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tigerweb.geo.census.gov/tigerwebmain/TIGERweb_apps.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igerweb.geo.census.gov/tigerwebmain/TIGERweb_apps.html" TargetMode="External"/><Relationship Id="rId2" Type="http://schemas.openxmlformats.org/officeDocument/2006/relationships/hyperlink" Target="https://www.atsdr.cdc.gov/place-health/index.html"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85F3E1-DACA-3A12-1CAA-4F512938BFB0}"/>
              </a:ext>
            </a:extLst>
          </p:cNvPr>
          <p:cNvSpPr>
            <a:spLocks noGrp="1"/>
          </p:cNvSpPr>
          <p:nvPr>
            <p:ph type="title"/>
          </p:nvPr>
        </p:nvSpPr>
        <p:spPr>
          <a:xfrm>
            <a:off x="838200" y="46037"/>
            <a:ext cx="10515600" cy="1325563"/>
          </a:xfrm>
        </p:spPr>
        <p:txBody>
          <a:bodyPr/>
          <a:lstStyle/>
          <a:p>
            <a:pPr algn="ctr"/>
            <a:r>
              <a:rPr lang="en-US" dirty="0"/>
              <a:t>What is Social Vulnerability?</a:t>
            </a:r>
          </a:p>
        </p:txBody>
      </p:sp>
      <p:pic>
        <p:nvPicPr>
          <p:cNvPr id="6" name="Picture 5">
            <a:extLst>
              <a:ext uri="{FF2B5EF4-FFF2-40B4-BE49-F238E27FC236}">
                <a16:creationId xmlns:a16="http://schemas.microsoft.com/office/drawing/2014/main" id="{706F1D85-E9CB-9F71-109D-2B120FCC441B}"/>
              </a:ext>
            </a:extLst>
          </p:cNvPr>
          <p:cNvPicPr>
            <a:picLocks noChangeAspect="1"/>
          </p:cNvPicPr>
          <p:nvPr/>
        </p:nvPicPr>
        <p:blipFill>
          <a:blip r:embed="rId2"/>
          <a:stretch>
            <a:fillRect/>
          </a:stretch>
        </p:blipFill>
        <p:spPr>
          <a:xfrm>
            <a:off x="116681" y="1371600"/>
            <a:ext cx="5682608" cy="4572000"/>
          </a:xfrm>
          <a:prstGeom prst="rect">
            <a:avLst/>
          </a:prstGeom>
        </p:spPr>
      </p:pic>
      <p:pic>
        <p:nvPicPr>
          <p:cNvPr id="3" name="Picture 2">
            <a:extLst>
              <a:ext uri="{FF2B5EF4-FFF2-40B4-BE49-F238E27FC236}">
                <a16:creationId xmlns:a16="http://schemas.microsoft.com/office/drawing/2014/main" id="{823D08C3-5CEF-C622-D8F7-CE0E1ECC26FE}"/>
              </a:ext>
            </a:extLst>
          </p:cNvPr>
          <p:cNvPicPr>
            <a:picLocks noChangeAspect="1"/>
          </p:cNvPicPr>
          <p:nvPr/>
        </p:nvPicPr>
        <p:blipFill>
          <a:blip r:embed="rId3"/>
          <a:stretch>
            <a:fillRect/>
          </a:stretch>
        </p:blipFill>
        <p:spPr>
          <a:xfrm>
            <a:off x="6095999" y="1371600"/>
            <a:ext cx="5979320" cy="4572000"/>
          </a:xfrm>
          <a:prstGeom prst="rect">
            <a:avLst/>
          </a:prstGeom>
        </p:spPr>
      </p:pic>
    </p:spTree>
    <p:extLst>
      <p:ext uri="{BB962C8B-B14F-4D97-AF65-F5344CB8AC3E}">
        <p14:creationId xmlns:p14="http://schemas.microsoft.com/office/powerpoint/2010/main" val="1738898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C27E-5FC1-0482-D57E-DC83BE771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E6AC6-08B5-CC7F-981D-9E7D63460CC2}"/>
              </a:ext>
            </a:extLst>
          </p:cNvPr>
          <p:cNvSpPr>
            <a:spLocks noGrp="1"/>
          </p:cNvSpPr>
          <p:nvPr>
            <p:ph type="title" idx="4294967295"/>
          </p:nvPr>
        </p:nvSpPr>
        <p:spPr>
          <a:xfrm>
            <a:off x="2368657" y="0"/>
            <a:ext cx="7454685" cy="1371600"/>
          </a:xfrm>
        </p:spPr>
        <p:txBody>
          <a:bodyPr/>
          <a:lstStyle/>
          <a:p>
            <a:pPr algn="ctr"/>
            <a:r>
              <a:rPr lang="en-US" dirty="0"/>
              <a:t>What is Environmental Justice?</a:t>
            </a:r>
          </a:p>
        </p:txBody>
      </p:sp>
      <p:pic>
        <p:nvPicPr>
          <p:cNvPr id="4" name="Picture 3">
            <a:extLst>
              <a:ext uri="{FF2B5EF4-FFF2-40B4-BE49-F238E27FC236}">
                <a16:creationId xmlns:a16="http://schemas.microsoft.com/office/drawing/2014/main" id="{0AD4BC1A-2F02-67FD-189A-ADCFC395D0DF}"/>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9CAA808D-137F-41E3-97AB-EB7056CB6B21}"/>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3" name="Picture 2">
            <a:extLst>
              <a:ext uri="{FF2B5EF4-FFF2-40B4-BE49-F238E27FC236}">
                <a16:creationId xmlns:a16="http://schemas.microsoft.com/office/drawing/2014/main" id="{F2ABB6E5-19B2-6AC1-43E2-5A7F9B1C1C25}"/>
              </a:ext>
            </a:extLst>
          </p:cNvPr>
          <p:cNvPicPr>
            <a:picLocks noChangeAspect="1"/>
          </p:cNvPicPr>
          <p:nvPr/>
        </p:nvPicPr>
        <p:blipFill>
          <a:blip r:embed="rId3"/>
          <a:stretch>
            <a:fillRect/>
          </a:stretch>
        </p:blipFill>
        <p:spPr>
          <a:xfrm>
            <a:off x="2368657" y="1143000"/>
            <a:ext cx="7395884" cy="5715000"/>
          </a:xfrm>
          <a:prstGeom prst="rect">
            <a:avLst/>
          </a:prstGeom>
        </p:spPr>
      </p:pic>
    </p:spTree>
    <p:extLst>
      <p:ext uri="{BB962C8B-B14F-4D97-AF65-F5344CB8AC3E}">
        <p14:creationId xmlns:p14="http://schemas.microsoft.com/office/powerpoint/2010/main" val="30030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8A08A-0D7B-F4D5-13D4-6E827EBC34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386D51-8921-6983-7FE2-5A34759C9515}"/>
              </a:ext>
            </a:extLst>
          </p:cNvPr>
          <p:cNvSpPr>
            <a:spLocks noGrp="1"/>
          </p:cNvSpPr>
          <p:nvPr>
            <p:ph type="title"/>
          </p:nvPr>
        </p:nvSpPr>
        <p:spPr>
          <a:xfrm>
            <a:off x="838200" y="18255"/>
            <a:ext cx="10515600" cy="1325563"/>
          </a:xfrm>
        </p:spPr>
        <p:txBody>
          <a:bodyPr/>
          <a:lstStyle/>
          <a:p>
            <a:pPr algn="ctr"/>
            <a:r>
              <a:rPr lang="en-US" dirty="0"/>
              <a:t>What is Social Vulnerability?</a:t>
            </a:r>
          </a:p>
        </p:txBody>
      </p:sp>
      <p:sp>
        <p:nvSpPr>
          <p:cNvPr id="2" name="Content Placeholder 1">
            <a:extLst>
              <a:ext uri="{FF2B5EF4-FFF2-40B4-BE49-F238E27FC236}">
                <a16:creationId xmlns:a16="http://schemas.microsoft.com/office/drawing/2014/main" id="{B7274674-2F44-C5D2-C13C-D4245BFFE9BA}"/>
              </a:ext>
            </a:extLst>
          </p:cNvPr>
          <p:cNvSpPr>
            <a:spLocks noGrp="1"/>
          </p:cNvSpPr>
          <p:nvPr>
            <p:ph idx="1"/>
          </p:nvPr>
        </p:nvSpPr>
        <p:spPr>
          <a:xfrm>
            <a:off x="838200" y="1258784"/>
            <a:ext cx="10515600" cy="4918179"/>
          </a:xfrm>
        </p:spPr>
        <p:txBody>
          <a:bodyPr/>
          <a:lstStyle/>
          <a:p>
            <a:pPr marL="0" indent="0" algn="just">
              <a:buNone/>
            </a:pPr>
            <a:r>
              <a:rPr lang="en-US" sz="2400" dirty="0">
                <a:effectLst/>
                <a:latin typeface="Garamond" panose="02020404030301010803" pitchFamily="18" charset="0"/>
                <a:ea typeface="Garamond" panose="02020404030301010803" pitchFamily="18" charset="0"/>
                <a:cs typeface="Times New Roman" panose="02020603050405020304" pitchFamily="18" charset="0"/>
              </a:rPr>
              <a:t>The degree to which a community exhibits certain social conditions may affect that community's ability to prevent human suffering and financial loss in the event of a disaster.  These factors describe a community's social vulnerability or </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hlinkClick r:id="rId3"/>
              </a:rPr>
              <a:t>ATSDR/CDC </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rPr>
              <a:t>Social Vulnerability </a:t>
            </a:r>
            <a:r>
              <a:rPr lang="en-US" sz="2400" b="1" dirty="0">
                <a:solidFill>
                  <a:srgbClr val="FF0000"/>
                </a:solidFill>
                <a:ea typeface="Garamond" panose="02020404030301010803" pitchFamily="18" charset="0"/>
                <a:cs typeface="Times New Roman" panose="02020603050405020304" pitchFamily="18" charset="0"/>
              </a:rPr>
              <a:t>Index (</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rPr>
              <a:t>SVI)</a:t>
            </a:r>
            <a:endParaRPr lang="en-US" sz="24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lgn="just">
              <a:buNone/>
            </a:pPr>
            <a:endParaRPr lang="en-US" sz="2400" dirty="0">
              <a:ea typeface="Garamond" panose="02020404030301010803" pitchFamily="18" charset="0"/>
              <a:cs typeface="Times New Roman" panose="02020603050405020304" pitchFamily="18" charset="0"/>
            </a:endParaRPr>
          </a:p>
          <a:p>
            <a:pPr marL="0" indent="0" algn="just">
              <a:buNone/>
            </a:pPr>
            <a:r>
              <a:rPr lang="en-US" sz="2400" dirty="0">
                <a:effectLst/>
                <a:latin typeface="Garamond" panose="02020404030301010803" pitchFamily="18" charset="0"/>
                <a:ea typeface="Garamond" panose="02020404030301010803" pitchFamily="18" charset="0"/>
                <a:cs typeface="Times New Roman" panose="02020603050405020304" pitchFamily="18" charset="0"/>
                <a:hlinkClick r:id="rId4"/>
              </a:rPr>
              <a:t>U.S. Census tracts</a:t>
            </a:r>
            <a:r>
              <a:rPr lang="en-US" sz="2400" dirty="0">
                <a:effectLst/>
                <a:latin typeface="Garamond" panose="02020404030301010803" pitchFamily="18" charset="0"/>
                <a:ea typeface="Garamond" panose="02020404030301010803" pitchFamily="18" charset="0"/>
                <a:cs typeface="Times New Roman" panose="02020603050405020304" pitchFamily="18" charset="0"/>
              </a:rPr>
              <a:t> are subdivisions of counties containing statistical data, the SVI then ranks the relative vulnerability of every Census tract.  The SVI ranks the tracts in decimals from 0 </a:t>
            </a:r>
            <a:r>
              <a:rPr lang="en-US" sz="2400" dirty="0">
                <a:ea typeface="Garamond" panose="02020404030301010803" pitchFamily="18" charset="0"/>
                <a:cs typeface="Times New Roman" panose="02020603050405020304" pitchFamily="18" charset="0"/>
              </a:rPr>
              <a:t>to 1 </a:t>
            </a:r>
            <a:r>
              <a:rPr lang="en-US" sz="2400" dirty="0">
                <a:effectLst/>
                <a:latin typeface="Garamond" panose="02020404030301010803" pitchFamily="18" charset="0"/>
                <a:ea typeface="Garamond" panose="02020404030301010803" pitchFamily="18" charset="0"/>
                <a:cs typeface="Times New Roman" panose="02020603050405020304" pitchFamily="18" charset="0"/>
              </a:rPr>
              <a:t>on sixteen (16) social factors grouped into four (4) themes:</a:t>
            </a:r>
          </a:p>
          <a:p>
            <a:pPr marL="0" indent="0">
              <a:buNone/>
            </a:pPr>
            <a:endParaRPr lang="en-US" sz="18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buNone/>
            </a:pPr>
            <a:endParaRPr lang="en-US" sz="18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buNone/>
            </a:pPr>
            <a:endParaRPr lang="en-US" sz="1800" dirty="0">
              <a:ea typeface="Garamond" panose="02020404030301010803" pitchFamily="18" charset="0"/>
              <a:cs typeface="Times New Roman" panose="02020603050405020304" pitchFamily="18" charset="0"/>
            </a:endParaRPr>
          </a:p>
          <a:p>
            <a:pPr marL="0" indent="0">
              <a:buNone/>
            </a:pPr>
            <a:endParaRPr lang="en-US" sz="1800" dirty="0">
              <a:ea typeface="Garamond" panose="02020404030301010803"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3527A6E-C28E-FA11-938F-7F8857283391}"/>
              </a:ext>
            </a:extLst>
          </p:cNvPr>
          <p:cNvGraphicFramePr>
            <a:graphicFrameLocks noGrp="1"/>
          </p:cNvGraphicFramePr>
          <p:nvPr>
            <p:extLst>
              <p:ext uri="{D42A27DB-BD31-4B8C-83A1-F6EECF244321}">
                <p14:modId xmlns:p14="http://schemas.microsoft.com/office/powerpoint/2010/main" val="3423445702"/>
              </p:ext>
            </p:extLst>
          </p:nvPr>
        </p:nvGraphicFramePr>
        <p:xfrm>
          <a:off x="3591626" y="4362637"/>
          <a:ext cx="5008748" cy="1813636"/>
        </p:xfrm>
        <a:graphic>
          <a:graphicData uri="http://schemas.openxmlformats.org/drawingml/2006/table">
            <a:tbl>
              <a:tblPr firstRow="1" bandRow="1">
                <a:tableStyleId>{2D5ABB26-0587-4C30-8999-92F81FD0307C}</a:tableStyleId>
              </a:tblPr>
              <a:tblGrid>
                <a:gridCol w="5008748">
                  <a:extLst>
                    <a:ext uri="{9D8B030D-6E8A-4147-A177-3AD203B41FA5}">
                      <a16:colId xmlns:a16="http://schemas.microsoft.com/office/drawing/2014/main" val="1989177501"/>
                    </a:ext>
                  </a:extLst>
                </a:gridCol>
              </a:tblGrid>
              <a:tr h="453409">
                <a:tc>
                  <a:txBody>
                    <a:bodyPr/>
                    <a:lstStyle/>
                    <a:p>
                      <a:pPr algn="ctr"/>
                      <a:r>
                        <a:rPr lang="en-US" sz="2000" b="1" dirty="0">
                          <a:latin typeface="Garamond" panose="02020404030301010803" pitchFamily="18" charset="0"/>
                        </a:rPr>
                        <a:t>Socioeconomic Status</a:t>
                      </a:r>
                    </a:p>
                  </a:txBody>
                  <a:tcPr/>
                </a:tc>
                <a:extLst>
                  <a:ext uri="{0D108BD9-81ED-4DB2-BD59-A6C34878D82A}">
                    <a16:rowId xmlns:a16="http://schemas.microsoft.com/office/drawing/2014/main" val="3569773864"/>
                  </a:ext>
                </a:extLst>
              </a:tr>
              <a:tr h="453409">
                <a:tc>
                  <a:txBody>
                    <a:bodyPr/>
                    <a:lstStyle/>
                    <a:p>
                      <a:pPr algn="ctr"/>
                      <a:r>
                        <a:rPr lang="en-US" sz="2000" b="1" dirty="0">
                          <a:latin typeface="Garamond" panose="02020404030301010803" pitchFamily="18" charset="0"/>
                        </a:rPr>
                        <a:t>Household Characteristics</a:t>
                      </a:r>
                    </a:p>
                  </a:txBody>
                  <a:tcPr/>
                </a:tc>
                <a:extLst>
                  <a:ext uri="{0D108BD9-81ED-4DB2-BD59-A6C34878D82A}">
                    <a16:rowId xmlns:a16="http://schemas.microsoft.com/office/drawing/2014/main" val="2209054095"/>
                  </a:ext>
                </a:extLst>
              </a:tr>
              <a:tr h="453409">
                <a:tc>
                  <a:txBody>
                    <a:bodyPr/>
                    <a:lstStyle/>
                    <a:p>
                      <a:pPr algn="ctr"/>
                      <a:r>
                        <a:rPr lang="en-US" sz="2000" b="1" dirty="0">
                          <a:latin typeface="Garamond" panose="02020404030301010803" pitchFamily="18" charset="0"/>
                        </a:rPr>
                        <a:t>Racial &amp; Ethnic Minority Status</a:t>
                      </a:r>
                    </a:p>
                  </a:txBody>
                  <a:tcPr/>
                </a:tc>
                <a:extLst>
                  <a:ext uri="{0D108BD9-81ED-4DB2-BD59-A6C34878D82A}">
                    <a16:rowId xmlns:a16="http://schemas.microsoft.com/office/drawing/2014/main" val="1060778934"/>
                  </a:ext>
                </a:extLst>
              </a:tr>
              <a:tr h="453409">
                <a:tc>
                  <a:txBody>
                    <a:bodyPr/>
                    <a:lstStyle/>
                    <a:p>
                      <a:pPr algn="ctr"/>
                      <a:r>
                        <a:rPr lang="en-US" sz="2000" b="1" dirty="0">
                          <a:latin typeface="Garamond" panose="02020404030301010803" pitchFamily="18" charset="0"/>
                        </a:rPr>
                        <a:t>Housing Type &amp; Transportation</a:t>
                      </a:r>
                    </a:p>
                  </a:txBody>
                  <a:tcPr/>
                </a:tc>
                <a:extLst>
                  <a:ext uri="{0D108BD9-81ED-4DB2-BD59-A6C34878D82A}">
                    <a16:rowId xmlns:a16="http://schemas.microsoft.com/office/drawing/2014/main" val="1831389493"/>
                  </a:ext>
                </a:extLst>
              </a:tr>
            </a:tbl>
          </a:graphicData>
        </a:graphic>
      </p:graphicFrame>
      <p:pic>
        <p:nvPicPr>
          <p:cNvPr id="5" name="Picture 4">
            <a:extLst>
              <a:ext uri="{FF2B5EF4-FFF2-40B4-BE49-F238E27FC236}">
                <a16:creationId xmlns:a16="http://schemas.microsoft.com/office/drawing/2014/main" id="{759A2D80-37BC-46EB-3160-0636C022F1F7}"/>
              </a:ext>
            </a:extLst>
          </p:cNvPr>
          <p:cNvPicPr>
            <a:picLocks noChangeAspect="1"/>
          </p:cNvPicPr>
          <p:nvPr/>
        </p:nvPicPr>
        <p:blipFill>
          <a:blip r:embed="rId5"/>
          <a:stretch>
            <a:fillRect/>
          </a:stretch>
        </p:blipFill>
        <p:spPr>
          <a:xfrm>
            <a:off x="532171" y="4362637"/>
            <a:ext cx="2273043" cy="1828800"/>
          </a:xfrm>
          <a:prstGeom prst="rect">
            <a:avLst/>
          </a:prstGeom>
        </p:spPr>
      </p:pic>
      <p:pic>
        <p:nvPicPr>
          <p:cNvPr id="6" name="Picture 5">
            <a:extLst>
              <a:ext uri="{FF2B5EF4-FFF2-40B4-BE49-F238E27FC236}">
                <a16:creationId xmlns:a16="http://schemas.microsoft.com/office/drawing/2014/main" id="{D81144A5-9265-B8AF-8F3D-E19E80FDF1ED}"/>
              </a:ext>
            </a:extLst>
          </p:cNvPr>
          <p:cNvPicPr>
            <a:picLocks noChangeAspect="1"/>
          </p:cNvPicPr>
          <p:nvPr/>
        </p:nvPicPr>
        <p:blipFill>
          <a:blip r:embed="rId6"/>
          <a:stretch>
            <a:fillRect/>
          </a:stretch>
        </p:blipFill>
        <p:spPr>
          <a:xfrm>
            <a:off x="9386786" y="4347473"/>
            <a:ext cx="2391728" cy="1828800"/>
          </a:xfrm>
          <a:prstGeom prst="rect">
            <a:avLst/>
          </a:prstGeom>
        </p:spPr>
      </p:pic>
    </p:spTree>
    <p:extLst>
      <p:ext uri="{BB962C8B-B14F-4D97-AF65-F5344CB8AC3E}">
        <p14:creationId xmlns:p14="http://schemas.microsoft.com/office/powerpoint/2010/main" val="2755178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10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FED1-0E47-D73B-7EF0-F6DDA989A68A}"/>
              </a:ext>
            </a:extLst>
          </p:cNvPr>
          <p:cNvSpPr>
            <a:spLocks noGrp="1"/>
          </p:cNvSpPr>
          <p:nvPr>
            <p:ph type="title"/>
          </p:nvPr>
        </p:nvSpPr>
        <p:spPr>
          <a:xfrm>
            <a:off x="838200" y="10733"/>
            <a:ext cx="10515600" cy="1325563"/>
          </a:xfrm>
        </p:spPr>
        <p:txBody>
          <a:bodyPr/>
          <a:lstStyle/>
          <a:p>
            <a:pPr algn="ctr"/>
            <a:r>
              <a:rPr lang="en-US" dirty="0"/>
              <a:t>What is Social Vulnerability?</a:t>
            </a:r>
          </a:p>
        </p:txBody>
      </p:sp>
      <p:sp>
        <p:nvSpPr>
          <p:cNvPr id="3" name="Content Placeholder 2">
            <a:extLst>
              <a:ext uri="{FF2B5EF4-FFF2-40B4-BE49-F238E27FC236}">
                <a16:creationId xmlns:a16="http://schemas.microsoft.com/office/drawing/2014/main" id="{7EBD92BE-E1EC-6102-FD26-58BF580FFC83}"/>
              </a:ext>
            </a:extLst>
          </p:cNvPr>
          <p:cNvSpPr>
            <a:spLocks noGrp="1"/>
          </p:cNvSpPr>
          <p:nvPr>
            <p:ph idx="1"/>
          </p:nvPr>
        </p:nvSpPr>
        <p:spPr>
          <a:xfrm>
            <a:off x="838200" y="1540618"/>
            <a:ext cx="10515600" cy="4931434"/>
          </a:xfrm>
        </p:spPr>
        <p:txBody>
          <a:bodyPr>
            <a:normAutofit lnSpcReduction="10000"/>
          </a:bodyPr>
          <a:lstStyle/>
          <a:p>
            <a:pPr marL="0" marR="0" indent="0" algn="just">
              <a:spcBef>
                <a:spcPts val="0"/>
              </a:spcBef>
              <a:spcAft>
                <a:spcPts val="0"/>
              </a:spcAft>
              <a:buNone/>
            </a:pPr>
            <a:r>
              <a:rPr lang="en-US" b="1" kern="100" dirty="0">
                <a:ea typeface="Garamond" panose="02020404030301010803" pitchFamily="18" charset="0"/>
                <a:cs typeface="Times New Roman" panose="02020603050405020304" pitchFamily="18" charset="0"/>
              </a:rPr>
              <a:t>CDC</a:t>
            </a:r>
            <a:r>
              <a:rPr lang="en-US" kern="100" dirty="0">
                <a:ea typeface="Garamond" panose="02020404030301010803" pitchFamily="18" charset="0"/>
                <a:cs typeface="Times New Roman" panose="02020603050405020304" pitchFamily="18" charset="0"/>
              </a:rPr>
              <a:t> (Centers for Disease Control)</a:t>
            </a:r>
            <a:endParaRPr lang="en-US" b="1"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just">
              <a:spcBef>
                <a:spcPts val="0"/>
              </a:spcBef>
              <a:spcAft>
                <a:spcPts val="0"/>
              </a:spcAft>
              <a:buNone/>
            </a:pPr>
            <a:r>
              <a:rPr lang="en-US" b="1" kern="100" dirty="0">
                <a:effectLst/>
                <a:latin typeface="Garamond" panose="02020404030301010803" pitchFamily="18" charset="0"/>
                <a:ea typeface="Garamond" panose="02020404030301010803" pitchFamily="18" charset="0"/>
                <a:cs typeface="Times New Roman" panose="02020603050405020304" pitchFamily="18" charset="0"/>
              </a:rPr>
              <a:t>	</a:t>
            </a:r>
            <a:r>
              <a:rPr lang="en-US" b="1" kern="100" dirty="0">
                <a:effectLst/>
                <a:latin typeface="Garamond" panose="02020404030301010803" pitchFamily="18" charset="0"/>
                <a:ea typeface="Garamond" panose="02020404030301010803" pitchFamily="18" charset="0"/>
                <a:cs typeface="Times New Roman" panose="02020603050405020304" pitchFamily="18" charset="0"/>
                <a:hlinkClick r:id="rId2"/>
              </a:rPr>
              <a:t>ATSDR</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(Agency for Toxic Substance &amp; Disease Registry)</a:t>
            </a:r>
          </a:p>
          <a:p>
            <a:pPr marL="0" marR="0" lvl="0" indent="0" algn="just">
              <a:spcBef>
                <a:spcPts val="0"/>
              </a:spcBef>
              <a:spcAft>
                <a:spcPts val="0"/>
              </a:spcAft>
              <a:buNone/>
            </a:pPr>
            <a:r>
              <a:rPr lang="en-US" b="1" kern="100" dirty="0">
                <a:effectLst/>
                <a:latin typeface="Garamond" panose="02020404030301010803" pitchFamily="18" charset="0"/>
                <a:ea typeface="Garamond" panose="02020404030301010803" pitchFamily="18" charset="0"/>
                <a:cs typeface="Times New Roman" panose="02020603050405020304" pitchFamily="18" charset="0"/>
              </a:rPr>
              <a:t>		GRASP</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a:t>
            </a:r>
            <a:r>
              <a:rPr lang="en-US" u="sng" kern="100" dirty="0">
                <a:effectLst/>
                <a:latin typeface="Garamond" panose="02020404030301010803" pitchFamily="18" charset="0"/>
                <a:ea typeface="Garamond" panose="02020404030301010803" pitchFamily="18" charset="0"/>
                <a:cs typeface="Times New Roman" panose="02020603050405020304" pitchFamily="18" charset="0"/>
              </a:rPr>
              <a:t>Geospatial</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Research, Analysis &amp; Services Program)</a:t>
            </a:r>
          </a:p>
          <a:p>
            <a:pPr marL="0" marR="0" lvl="0" indent="0" algn="just">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lgn="ctr">
              <a:spcBef>
                <a:spcPts val="0"/>
              </a:spcBef>
              <a:buNone/>
            </a:pPr>
            <a:r>
              <a:rPr lang="en-US" sz="3200" b="1" kern="100" dirty="0">
                <a:solidFill>
                  <a:srgbClr val="FF0000"/>
                </a:solidFill>
                <a:ea typeface="Garamond" panose="02020404030301010803" pitchFamily="18" charset="0"/>
                <a:cs typeface="Times New Roman" panose="02020603050405020304" pitchFamily="18" charset="0"/>
              </a:rPr>
              <a:t>SVI</a:t>
            </a:r>
            <a:r>
              <a:rPr lang="en-US" sz="3200" kern="100" dirty="0">
                <a:solidFill>
                  <a:srgbClr val="FF0000"/>
                </a:solidFill>
                <a:ea typeface="Garamond" panose="02020404030301010803" pitchFamily="18" charset="0"/>
                <a:cs typeface="Times New Roman" panose="02020603050405020304" pitchFamily="18" charset="0"/>
              </a:rPr>
              <a:t> (Social Vulnerability Index)</a:t>
            </a:r>
            <a:endParaRPr lang="en-US" sz="3200" kern="100" dirty="0">
              <a:effectLst/>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r>
              <a:rPr lang="en-US" kern="100" dirty="0">
                <a:ea typeface="Garamond" panose="02020404030301010803" pitchFamily="18" charset="0"/>
                <a:cs typeface="Times New Roman" panose="02020603050405020304" pitchFamily="18" charset="0"/>
                <a:hlinkClick r:id="rId3"/>
              </a:rPr>
              <a:t>U.S. Census TIGER</a:t>
            </a:r>
            <a:r>
              <a:rPr lang="en-US" kern="100" dirty="0">
                <a:ea typeface="Garamond" panose="02020404030301010803" pitchFamily="18" charset="0"/>
                <a:cs typeface="Times New Roman" panose="02020603050405020304" pitchFamily="18" charset="0"/>
              </a:rPr>
              <a:t>/Lines</a:t>
            </a:r>
          </a:p>
          <a:p>
            <a:pPr marL="0" marR="0" indent="0" algn="ctr">
              <a:spcBef>
                <a:spcPts val="0"/>
              </a:spcBef>
              <a:spcAft>
                <a:spcPts val="0"/>
              </a:spcAft>
              <a:buNone/>
            </a:pPr>
            <a:r>
              <a:rPr lang="en-US" kern="100" dirty="0">
                <a:ea typeface="Garamond" panose="02020404030301010803" pitchFamily="18" charset="0"/>
                <a:cs typeface="Times New Roman" panose="02020603050405020304" pitchFamily="18" charset="0"/>
              </a:rPr>
              <a:t>(Topologically Integrated </a:t>
            </a:r>
            <a:r>
              <a:rPr lang="en-US" u="sng" kern="100" dirty="0">
                <a:ea typeface="Garamond" panose="02020404030301010803" pitchFamily="18" charset="0"/>
                <a:cs typeface="Times New Roman" panose="02020603050405020304" pitchFamily="18" charset="0"/>
              </a:rPr>
              <a:t>Geographic</a:t>
            </a:r>
            <a:r>
              <a:rPr lang="en-US" kern="100" dirty="0">
                <a:ea typeface="Garamond" panose="02020404030301010803" pitchFamily="18" charset="0"/>
                <a:cs typeface="Times New Roman" panose="02020603050405020304" pitchFamily="18" charset="0"/>
              </a:rPr>
              <a:t> Encoding &amp; Referencing)</a:t>
            </a:r>
          </a:p>
          <a:p>
            <a:pPr marL="0" marR="0" indent="0" algn="ctr">
              <a:spcBef>
                <a:spcPts val="0"/>
              </a:spcBef>
              <a:spcAft>
                <a:spcPts val="0"/>
              </a:spcAft>
              <a:buNone/>
            </a:pPr>
            <a:endParaRPr lang="en-US" kern="100" dirty="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b="1"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just">
              <a:spcBef>
                <a:spcPts val="0"/>
              </a:spcBef>
              <a:spcAft>
                <a:spcPts val="0"/>
              </a:spcAft>
              <a:buNone/>
            </a:pPr>
            <a:r>
              <a:rPr lang="en-US" kern="100" dirty="0">
                <a:effectLst/>
                <a:latin typeface="Garamond" panose="02020404030301010803" pitchFamily="18" charset="0"/>
                <a:ea typeface="Garamond" panose="02020404030301010803" pitchFamily="18" charset="0"/>
                <a:cs typeface="Times New Roman" panose="02020603050405020304" pitchFamily="18" charset="0"/>
              </a:rPr>
              <a:t> </a:t>
            </a:r>
          </a:p>
          <a:p>
            <a:endParaRPr lang="en-US" dirty="0"/>
          </a:p>
        </p:txBody>
      </p:sp>
      <p:sp>
        <p:nvSpPr>
          <p:cNvPr id="4" name="Plus 3">
            <a:extLst>
              <a:ext uri="{FF2B5EF4-FFF2-40B4-BE49-F238E27FC236}">
                <a16:creationId xmlns:a16="http://schemas.microsoft.com/office/drawing/2014/main" id="{96ADA295-7380-4834-468C-47580B035F11}"/>
              </a:ext>
            </a:extLst>
          </p:cNvPr>
          <p:cNvSpPr>
            <a:spLocks noChangeAspect="1"/>
          </p:cNvSpPr>
          <p:nvPr/>
        </p:nvSpPr>
        <p:spPr>
          <a:xfrm>
            <a:off x="5542737" y="3429000"/>
            <a:ext cx="819398" cy="685800"/>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Down Arrow 4">
            <a:extLst>
              <a:ext uri="{FF2B5EF4-FFF2-40B4-BE49-F238E27FC236}">
                <a16:creationId xmlns:a16="http://schemas.microsoft.com/office/drawing/2014/main" id="{CEE36D31-8F32-4902-7EE8-6FF352297B48}"/>
              </a:ext>
            </a:extLst>
          </p:cNvPr>
          <p:cNvSpPr>
            <a:spLocks noChangeAspect="1"/>
          </p:cNvSpPr>
          <p:nvPr/>
        </p:nvSpPr>
        <p:spPr>
          <a:xfrm>
            <a:off x="5634331" y="5472240"/>
            <a:ext cx="636210" cy="91440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EAEE8BA-9648-4AD1-D6FA-D179DCFB206B}"/>
              </a:ext>
            </a:extLst>
          </p:cNvPr>
          <p:cNvPicPr>
            <a:picLocks noChangeAspect="1"/>
          </p:cNvPicPr>
          <p:nvPr/>
        </p:nvPicPr>
        <p:blipFill>
          <a:blip r:embed="rId4"/>
          <a:stretch>
            <a:fillRect/>
          </a:stretch>
        </p:blipFill>
        <p:spPr>
          <a:xfrm>
            <a:off x="9314596" y="2727701"/>
            <a:ext cx="2391728" cy="1828800"/>
          </a:xfrm>
          <a:prstGeom prst="rect">
            <a:avLst/>
          </a:prstGeom>
        </p:spPr>
      </p:pic>
      <p:pic>
        <p:nvPicPr>
          <p:cNvPr id="8" name="Picture 7">
            <a:extLst>
              <a:ext uri="{FF2B5EF4-FFF2-40B4-BE49-F238E27FC236}">
                <a16:creationId xmlns:a16="http://schemas.microsoft.com/office/drawing/2014/main" id="{3C421949-AE4E-47F0-DD28-989512C5F881}"/>
              </a:ext>
            </a:extLst>
          </p:cNvPr>
          <p:cNvPicPr>
            <a:picLocks noChangeAspect="1"/>
          </p:cNvPicPr>
          <p:nvPr/>
        </p:nvPicPr>
        <p:blipFill>
          <a:blip r:embed="rId5"/>
          <a:stretch>
            <a:fillRect/>
          </a:stretch>
        </p:blipFill>
        <p:spPr>
          <a:xfrm>
            <a:off x="485676" y="2727701"/>
            <a:ext cx="2273043" cy="1828800"/>
          </a:xfrm>
          <a:prstGeom prst="rect">
            <a:avLst/>
          </a:prstGeom>
        </p:spPr>
      </p:pic>
    </p:spTree>
    <p:extLst>
      <p:ext uri="{BB962C8B-B14F-4D97-AF65-F5344CB8AC3E}">
        <p14:creationId xmlns:p14="http://schemas.microsoft.com/office/powerpoint/2010/main" val="353805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10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10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1000"/>
                                        <p:tgtEl>
                                          <p:spTgt spid="3">
                                            <p:txEl>
                                              <p:pRg st="8" end="8"/>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1000"/>
                                        <p:tgtEl>
                                          <p:spTgt spid="3">
                                            <p:txEl>
                                              <p:pRg st="9" end="9"/>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3B0CB-22B3-23F7-DD66-B77A29ABFBB0}"/>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40716779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138C-3D0F-0A3D-5C4C-7A3869E9D0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C6C5C0-BF88-75E9-B717-DE871627078B}"/>
              </a:ext>
            </a:extLst>
          </p:cNvPr>
          <p:cNvSpPr>
            <a:spLocks noGrp="1"/>
          </p:cNvSpPr>
          <p:nvPr>
            <p:ph type="title"/>
          </p:nvPr>
        </p:nvSpPr>
        <p:spPr>
          <a:xfrm>
            <a:off x="838200" y="46037"/>
            <a:ext cx="10515600" cy="1325563"/>
          </a:xfrm>
        </p:spPr>
        <p:txBody>
          <a:bodyPr/>
          <a:lstStyle/>
          <a:p>
            <a:pPr algn="ctr"/>
            <a:r>
              <a:rPr lang="en-US" dirty="0"/>
              <a:t>What is Social Vulnerability?</a:t>
            </a:r>
          </a:p>
        </p:txBody>
      </p:sp>
      <p:pic>
        <p:nvPicPr>
          <p:cNvPr id="6" name="Picture 5">
            <a:extLst>
              <a:ext uri="{FF2B5EF4-FFF2-40B4-BE49-F238E27FC236}">
                <a16:creationId xmlns:a16="http://schemas.microsoft.com/office/drawing/2014/main" id="{57CB3E1D-A3BE-CC68-C95C-5DEC81ED19A0}"/>
              </a:ext>
            </a:extLst>
          </p:cNvPr>
          <p:cNvPicPr>
            <a:picLocks noChangeAspect="1"/>
          </p:cNvPicPr>
          <p:nvPr/>
        </p:nvPicPr>
        <p:blipFill>
          <a:blip r:embed="rId2"/>
          <a:stretch>
            <a:fillRect/>
          </a:stretch>
        </p:blipFill>
        <p:spPr>
          <a:xfrm>
            <a:off x="116681" y="1371600"/>
            <a:ext cx="5682608" cy="4572000"/>
          </a:xfrm>
          <a:prstGeom prst="rect">
            <a:avLst/>
          </a:prstGeom>
        </p:spPr>
      </p:pic>
      <p:pic>
        <p:nvPicPr>
          <p:cNvPr id="5" name="Picture 4">
            <a:extLst>
              <a:ext uri="{FF2B5EF4-FFF2-40B4-BE49-F238E27FC236}">
                <a16:creationId xmlns:a16="http://schemas.microsoft.com/office/drawing/2014/main" id="{592B9619-A68E-3958-B1AB-B2287414DE25}"/>
              </a:ext>
            </a:extLst>
          </p:cNvPr>
          <p:cNvPicPr>
            <a:picLocks noChangeAspect="1"/>
          </p:cNvPicPr>
          <p:nvPr/>
        </p:nvPicPr>
        <p:blipFill>
          <a:blip r:embed="rId3"/>
          <a:stretch>
            <a:fillRect/>
          </a:stretch>
        </p:blipFill>
        <p:spPr>
          <a:xfrm>
            <a:off x="5605363" y="1371600"/>
            <a:ext cx="6469956" cy="4572000"/>
          </a:xfrm>
          <a:prstGeom prst="rect">
            <a:avLst/>
          </a:prstGeom>
        </p:spPr>
      </p:pic>
    </p:spTree>
    <p:extLst>
      <p:ext uri="{BB962C8B-B14F-4D97-AF65-F5344CB8AC3E}">
        <p14:creationId xmlns:p14="http://schemas.microsoft.com/office/powerpoint/2010/main" val="292819097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79354-967F-F285-CE47-D00A22491A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3901E9-D4F2-E0EA-1FDE-56A50958DD24}"/>
              </a:ext>
            </a:extLst>
          </p:cNvPr>
          <p:cNvPicPr>
            <a:picLocks noChangeAspect="1"/>
          </p:cNvPicPr>
          <p:nvPr/>
        </p:nvPicPr>
        <p:blipFill>
          <a:blip r:embed="rId2"/>
          <a:stretch>
            <a:fillRect/>
          </a:stretch>
        </p:blipFill>
        <p:spPr>
          <a:xfrm>
            <a:off x="1658470" y="-1"/>
            <a:ext cx="8875059" cy="6858000"/>
          </a:xfrm>
          <a:prstGeom prst="rect">
            <a:avLst/>
          </a:prstGeom>
        </p:spPr>
      </p:pic>
    </p:spTree>
    <p:extLst>
      <p:ext uri="{BB962C8B-B14F-4D97-AF65-F5344CB8AC3E}">
        <p14:creationId xmlns:p14="http://schemas.microsoft.com/office/powerpoint/2010/main" val="10923264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9EBA-87CF-0A03-0F32-921AA9B84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51314-0897-D855-859C-2FDDD154F956}"/>
              </a:ext>
            </a:extLst>
          </p:cNvPr>
          <p:cNvSpPr>
            <a:spLocks noGrp="1"/>
          </p:cNvSpPr>
          <p:nvPr>
            <p:ph type="title"/>
          </p:nvPr>
        </p:nvSpPr>
        <p:spPr>
          <a:xfrm>
            <a:off x="838200" y="18255"/>
            <a:ext cx="10515600" cy="1325563"/>
          </a:xfrm>
        </p:spPr>
        <p:txBody>
          <a:bodyPr/>
          <a:lstStyle/>
          <a:p>
            <a:pPr algn="ctr"/>
            <a:r>
              <a:rPr lang="en-US" dirty="0"/>
              <a:t>What is Environmental Justice?</a:t>
            </a:r>
          </a:p>
        </p:txBody>
      </p:sp>
      <p:sp>
        <p:nvSpPr>
          <p:cNvPr id="3" name="Content Placeholder 2">
            <a:extLst>
              <a:ext uri="{FF2B5EF4-FFF2-40B4-BE49-F238E27FC236}">
                <a16:creationId xmlns:a16="http://schemas.microsoft.com/office/drawing/2014/main" id="{E270C57A-1AE0-FCA7-3632-F2A9E80A61EF}"/>
              </a:ext>
            </a:extLst>
          </p:cNvPr>
          <p:cNvSpPr>
            <a:spLocks noGrp="1"/>
          </p:cNvSpPr>
          <p:nvPr>
            <p:ph idx="1"/>
          </p:nvPr>
        </p:nvSpPr>
        <p:spPr>
          <a:xfrm>
            <a:off x="922317" y="1343817"/>
            <a:ext cx="10431483" cy="5187611"/>
          </a:xfrm>
        </p:spPr>
        <p:txBody>
          <a:bodyPr>
            <a:normAutofit/>
          </a:bodyPr>
          <a:lstStyle/>
          <a:p>
            <a:pPr marL="0" indent="0" algn="ctr">
              <a:buNone/>
            </a:pPr>
            <a:r>
              <a:rPr lang="en-US" sz="3200" b="1" kern="0" dirty="0">
                <a:latin typeface="Garamond" panose="02020404030301010803" pitchFamily="18" charset="0"/>
                <a:ea typeface="Lato Light"/>
                <a:cs typeface="Lato Light"/>
                <a:sym typeface="Lato Light"/>
              </a:rPr>
              <a:t>EPA (Environmental Protection Agency), 1994</a:t>
            </a:r>
          </a:p>
          <a:p>
            <a:pPr marL="0" indent="0" algn="just">
              <a:buNone/>
            </a:pPr>
            <a:endParaRPr lang="en-US" sz="2800" kern="0" dirty="0">
              <a:latin typeface="Garamond" panose="02020404030301010803" pitchFamily="18" charset="0"/>
              <a:ea typeface="Lato Light"/>
              <a:cs typeface="Lato Light"/>
              <a:sym typeface="Lato Light"/>
            </a:endParaRPr>
          </a:p>
          <a:p>
            <a:pPr marL="0" indent="0" algn="just">
              <a:buNone/>
            </a:pPr>
            <a:r>
              <a:rPr lang="en-US" sz="2800" kern="0" dirty="0">
                <a:latin typeface="Garamond" panose="02020404030301010803" pitchFamily="18" charset="0"/>
                <a:ea typeface="Lato Light"/>
                <a:cs typeface="Lato Light"/>
                <a:sym typeface="Lato Light"/>
              </a:rPr>
              <a:t>The fair treatment and meaningful involvement of all people regardless of race, color, national origin, or income with respect to the development, implementation, and enforcement of environmental laws, regulations, and policies.</a:t>
            </a:r>
          </a:p>
          <a:p>
            <a:pPr marL="0" indent="0" algn="just">
              <a:buNone/>
            </a:pPr>
            <a:r>
              <a:rPr lang="en-US" sz="2800" kern="0" dirty="0">
                <a:latin typeface="Garamond" panose="02020404030301010803" pitchFamily="18" charset="0"/>
                <a:ea typeface="Lato Light"/>
                <a:cs typeface="Lato Light"/>
                <a:sym typeface="Lato Light"/>
              </a:rPr>
              <a:t>Fair treatment means that no population, due to policy or economic disempowerment, is forced to bear a disproportionate share of the negative human health or environmental impacts of pollution or environmental consequences resulting from industrial, municipal, and commercial operations or the execution of federal, state, local and tribal programs and policies.</a:t>
            </a:r>
            <a:endParaRPr lang="en-US" sz="800" kern="0" dirty="0">
              <a:latin typeface="Garamond" panose="02020404030301010803" pitchFamily="18" charset="0"/>
              <a:cs typeface="Arial"/>
              <a:sym typeface="Arial"/>
            </a:endParaRPr>
          </a:p>
          <a:p>
            <a:endParaRPr lang="en-US" dirty="0"/>
          </a:p>
        </p:txBody>
      </p:sp>
      <p:pic>
        <p:nvPicPr>
          <p:cNvPr id="5" name="Picture 4">
            <a:extLst>
              <a:ext uri="{FF2B5EF4-FFF2-40B4-BE49-F238E27FC236}">
                <a16:creationId xmlns:a16="http://schemas.microsoft.com/office/drawing/2014/main" id="{422EB21F-CF37-F985-5860-16726989EF9C}"/>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6" name="Picture 5">
            <a:extLst>
              <a:ext uri="{FF2B5EF4-FFF2-40B4-BE49-F238E27FC236}">
                <a16:creationId xmlns:a16="http://schemas.microsoft.com/office/drawing/2014/main" id="{BD5D92F3-18BB-543E-655C-50C8BDCA4849}"/>
              </a:ext>
            </a:extLst>
          </p:cNvPr>
          <p:cNvPicPr>
            <a:picLocks noChangeAspect="1"/>
          </p:cNvPicPr>
          <p:nvPr/>
        </p:nvPicPr>
        <p:blipFill>
          <a:blip r:embed="rId2"/>
          <a:stretch>
            <a:fillRect/>
          </a:stretch>
        </p:blipFill>
        <p:spPr>
          <a:xfrm>
            <a:off x="407817" y="326572"/>
            <a:ext cx="1408176" cy="1371600"/>
          </a:xfrm>
          <a:prstGeom prst="rect">
            <a:avLst/>
          </a:prstGeom>
        </p:spPr>
      </p:pic>
    </p:spTree>
    <p:extLst>
      <p:ext uri="{BB962C8B-B14F-4D97-AF65-F5344CB8AC3E}">
        <p14:creationId xmlns:p14="http://schemas.microsoft.com/office/powerpoint/2010/main" val="329619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8FFA-C958-2866-096D-BAC68AF25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DA2F8-536F-3019-39C4-B9F36CE353E4}"/>
              </a:ext>
            </a:extLst>
          </p:cNvPr>
          <p:cNvSpPr>
            <a:spLocks noGrp="1"/>
          </p:cNvSpPr>
          <p:nvPr>
            <p:ph type="title"/>
          </p:nvPr>
        </p:nvSpPr>
        <p:spPr>
          <a:xfrm>
            <a:off x="838200" y="18255"/>
            <a:ext cx="10515600" cy="1325563"/>
          </a:xfrm>
        </p:spPr>
        <p:txBody>
          <a:bodyPr/>
          <a:lstStyle/>
          <a:p>
            <a:pPr algn="ctr"/>
            <a:r>
              <a:rPr lang="en-US" dirty="0"/>
              <a:t>What is Environmental Justice?</a:t>
            </a:r>
          </a:p>
        </p:txBody>
      </p:sp>
      <p:sp>
        <p:nvSpPr>
          <p:cNvPr id="3" name="Content Placeholder 2">
            <a:extLst>
              <a:ext uri="{FF2B5EF4-FFF2-40B4-BE49-F238E27FC236}">
                <a16:creationId xmlns:a16="http://schemas.microsoft.com/office/drawing/2014/main" id="{E7F84071-5ACC-6DB1-94F7-A34B5B7E81FF}"/>
              </a:ext>
            </a:extLst>
          </p:cNvPr>
          <p:cNvSpPr>
            <a:spLocks noGrp="1"/>
          </p:cNvSpPr>
          <p:nvPr>
            <p:ph idx="1"/>
          </p:nvPr>
        </p:nvSpPr>
        <p:spPr>
          <a:xfrm>
            <a:off x="922317" y="1343817"/>
            <a:ext cx="10431483" cy="5187611"/>
          </a:xfrm>
        </p:spPr>
        <p:txBody>
          <a:bodyPr>
            <a:normAutofit/>
          </a:bodyPr>
          <a:lstStyle/>
          <a:p>
            <a:pPr marL="0" indent="0" algn="ctr">
              <a:buNone/>
            </a:pPr>
            <a:r>
              <a:rPr lang="en-US" sz="3200" b="1" kern="0" dirty="0">
                <a:latin typeface="Garamond" panose="02020404030301010803" pitchFamily="18" charset="0"/>
                <a:ea typeface="Lato Light"/>
                <a:cs typeface="Lato Light"/>
                <a:sym typeface="Lato Light"/>
              </a:rPr>
              <a:t>EPA (Environmental Protection Agency), 1994</a:t>
            </a:r>
          </a:p>
          <a:p>
            <a:pPr marL="0" indent="0" algn="just">
              <a:buNone/>
            </a:pPr>
            <a:endParaRPr lang="en-US" sz="2800" kern="0" dirty="0">
              <a:latin typeface="Garamond" panose="02020404030301010803" pitchFamily="18" charset="0"/>
              <a:ea typeface="Lato Light"/>
              <a:cs typeface="Lato Light"/>
              <a:sym typeface="Lato Light"/>
            </a:endParaRPr>
          </a:p>
          <a:p>
            <a:pPr marL="0" indent="0" algn="just">
              <a:buNone/>
            </a:pPr>
            <a:r>
              <a:rPr lang="en-US" sz="2800" kern="0" dirty="0">
                <a:latin typeface="Garamond" panose="02020404030301010803" pitchFamily="18" charset="0"/>
                <a:ea typeface="Lato Light"/>
                <a:cs typeface="Lato Light"/>
                <a:sym typeface="Lato Light"/>
              </a:rPr>
              <a:t>The </a:t>
            </a:r>
            <a:r>
              <a:rPr lang="en-US" sz="2800" b="1" kern="0" dirty="0">
                <a:solidFill>
                  <a:srgbClr val="FF0000"/>
                </a:solidFill>
                <a:latin typeface="Garamond" panose="02020404030301010803" pitchFamily="18" charset="0"/>
                <a:ea typeface="Lato Light"/>
                <a:cs typeface="Lato Light"/>
                <a:sym typeface="Lato Light"/>
              </a:rPr>
              <a:t>fair treatment and meaningful involvement </a:t>
            </a:r>
            <a:r>
              <a:rPr lang="en-US" sz="2800" kern="0" dirty="0">
                <a:latin typeface="Garamond" panose="02020404030301010803" pitchFamily="18" charset="0"/>
                <a:ea typeface="Lato Light"/>
                <a:cs typeface="Lato Light"/>
                <a:sym typeface="Lato Light"/>
              </a:rPr>
              <a:t>of all people regardless of race, color, national origin, or income with respect to the development, implementation, and enforcement of environmental laws, regulations, and policies.</a:t>
            </a:r>
          </a:p>
          <a:p>
            <a:pPr marL="0" indent="0" algn="just">
              <a:buNone/>
            </a:pPr>
            <a:r>
              <a:rPr lang="en-US" sz="2800" kern="0" dirty="0">
                <a:latin typeface="Garamond" panose="02020404030301010803" pitchFamily="18" charset="0"/>
                <a:ea typeface="Lato Light"/>
                <a:cs typeface="Lato Light"/>
                <a:sym typeface="Lato Light"/>
              </a:rPr>
              <a:t>Fair treatment means that </a:t>
            </a:r>
            <a:r>
              <a:rPr lang="en-US" sz="2800" b="1" kern="0" dirty="0">
                <a:solidFill>
                  <a:srgbClr val="FF0000"/>
                </a:solidFill>
                <a:latin typeface="Garamond" panose="02020404030301010803" pitchFamily="18" charset="0"/>
                <a:ea typeface="Lato Light"/>
                <a:cs typeface="Lato Light"/>
                <a:sym typeface="Lato Light"/>
              </a:rPr>
              <a:t>no population</a:t>
            </a:r>
            <a:r>
              <a:rPr lang="en-US" sz="2800" kern="0" dirty="0">
                <a:latin typeface="Garamond" panose="02020404030301010803" pitchFamily="18" charset="0"/>
                <a:ea typeface="Lato Light"/>
                <a:cs typeface="Lato Light"/>
                <a:sym typeface="Lato Light"/>
              </a:rPr>
              <a:t>, due to policy or economic disempowerment, </a:t>
            </a:r>
            <a:r>
              <a:rPr lang="en-US" sz="2800" b="1" kern="0" dirty="0">
                <a:solidFill>
                  <a:srgbClr val="FF0000"/>
                </a:solidFill>
                <a:latin typeface="Garamond" panose="02020404030301010803" pitchFamily="18" charset="0"/>
                <a:ea typeface="Lato Light"/>
                <a:cs typeface="Lato Light"/>
                <a:sym typeface="Lato Light"/>
              </a:rPr>
              <a:t>is forced to bear a disproportionate share of the negative human health or environmental impacts of pollution</a:t>
            </a:r>
            <a:r>
              <a:rPr lang="en-US" sz="2800" kern="0" dirty="0">
                <a:latin typeface="Garamond" panose="02020404030301010803" pitchFamily="18" charset="0"/>
                <a:ea typeface="Lato Light"/>
                <a:cs typeface="Lato Light"/>
                <a:sym typeface="Lato Light"/>
              </a:rPr>
              <a:t> or environmental consequences resulting from industrial, municipal, and commercial operations or the execution of federal, state, local and tribal programs and policies.</a:t>
            </a:r>
            <a:endParaRPr lang="en-US" sz="800" kern="0" dirty="0">
              <a:latin typeface="Garamond" panose="02020404030301010803" pitchFamily="18" charset="0"/>
              <a:cs typeface="Arial"/>
              <a:sym typeface="Arial"/>
            </a:endParaRPr>
          </a:p>
          <a:p>
            <a:endParaRPr lang="en-US" dirty="0"/>
          </a:p>
        </p:txBody>
      </p:sp>
      <p:pic>
        <p:nvPicPr>
          <p:cNvPr id="4" name="Picture 3">
            <a:extLst>
              <a:ext uri="{FF2B5EF4-FFF2-40B4-BE49-F238E27FC236}">
                <a16:creationId xmlns:a16="http://schemas.microsoft.com/office/drawing/2014/main" id="{104E7386-6FA7-5E8F-2CCE-DF5CC909C6AB}"/>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58B7E426-23F8-61F8-696D-0B4DAF560E31}"/>
              </a:ext>
            </a:extLst>
          </p:cNvPr>
          <p:cNvPicPr>
            <a:picLocks noChangeAspect="1"/>
          </p:cNvPicPr>
          <p:nvPr/>
        </p:nvPicPr>
        <p:blipFill>
          <a:blip r:embed="rId2"/>
          <a:stretch>
            <a:fillRect/>
          </a:stretch>
        </p:blipFill>
        <p:spPr>
          <a:xfrm>
            <a:off x="10376007" y="326572"/>
            <a:ext cx="1408176" cy="1371600"/>
          </a:xfrm>
          <a:prstGeom prst="rect">
            <a:avLst/>
          </a:prstGeom>
        </p:spPr>
      </p:pic>
    </p:spTree>
    <p:extLst>
      <p:ext uri="{BB962C8B-B14F-4D97-AF65-F5344CB8AC3E}">
        <p14:creationId xmlns:p14="http://schemas.microsoft.com/office/powerpoint/2010/main" val="20466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06E6-5304-B56A-6751-5EF8CE434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A1198-98CC-4C1A-0559-DABD5508E5DD}"/>
              </a:ext>
            </a:extLst>
          </p:cNvPr>
          <p:cNvSpPr>
            <a:spLocks noGrp="1"/>
          </p:cNvSpPr>
          <p:nvPr>
            <p:ph type="title" idx="4294967295"/>
          </p:nvPr>
        </p:nvSpPr>
        <p:spPr>
          <a:xfrm>
            <a:off x="2368657" y="0"/>
            <a:ext cx="7454685" cy="1371600"/>
          </a:xfrm>
        </p:spPr>
        <p:txBody>
          <a:bodyPr/>
          <a:lstStyle/>
          <a:p>
            <a:pPr algn="ctr"/>
            <a:r>
              <a:rPr lang="en-US" dirty="0"/>
              <a:t>What is Environmental Justice?</a:t>
            </a:r>
          </a:p>
        </p:txBody>
      </p:sp>
      <p:pic>
        <p:nvPicPr>
          <p:cNvPr id="4" name="Picture 3">
            <a:extLst>
              <a:ext uri="{FF2B5EF4-FFF2-40B4-BE49-F238E27FC236}">
                <a16:creationId xmlns:a16="http://schemas.microsoft.com/office/drawing/2014/main" id="{610F0935-511F-1D0E-0696-106E7C54527F}"/>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3FC2C023-FA27-5209-0091-4DD7BC830238}"/>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9" name="Picture 8">
            <a:extLst>
              <a:ext uri="{FF2B5EF4-FFF2-40B4-BE49-F238E27FC236}">
                <a16:creationId xmlns:a16="http://schemas.microsoft.com/office/drawing/2014/main" id="{3C668B17-0C2D-F8DA-037D-325CBC38C6B0}"/>
              </a:ext>
            </a:extLst>
          </p:cNvPr>
          <p:cNvPicPr>
            <a:picLocks noChangeAspect="1"/>
          </p:cNvPicPr>
          <p:nvPr/>
        </p:nvPicPr>
        <p:blipFill>
          <a:blip r:embed="rId3"/>
          <a:stretch>
            <a:fillRect/>
          </a:stretch>
        </p:blipFill>
        <p:spPr>
          <a:xfrm>
            <a:off x="5327004" y="1995185"/>
            <a:ext cx="6864996" cy="3886200"/>
          </a:xfrm>
          <a:prstGeom prst="rect">
            <a:avLst/>
          </a:prstGeom>
        </p:spPr>
      </p:pic>
      <p:pic>
        <p:nvPicPr>
          <p:cNvPr id="10" name="Picture 9">
            <a:extLst>
              <a:ext uri="{FF2B5EF4-FFF2-40B4-BE49-F238E27FC236}">
                <a16:creationId xmlns:a16="http://schemas.microsoft.com/office/drawing/2014/main" id="{D9243281-E9C6-D44B-E8AB-03C5B85196DE}"/>
              </a:ext>
            </a:extLst>
          </p:cNvPr>
          <p:cNvPicPr>
            <a:picLocks noChangeAspect="1"/>
          </p:cNvPicPr>
          <p:nvPr/>
        </p:nvPicPr>
        <p:blipFill>
          <a:blip r:embed="rId4"/>
          <a:stretch>
            <a:fillRect/>
          </a:stretch>
        </p:blipFill>
        <p:spPr>
          <a:xfrm>
            <a:off x="0" y="1995185"/>
            <a:ext cx="5215160" cy="3886200"/>
          </a:xfrm>
          <a:prstGeom prst="rect">
            <a:avLst/>
          </a:prstGeom>
        </p:spPr>
      </p:pic>
    </p:spTree>
    <p:extLst>
      <p:ext uri="{BB962C8B-B14F-4D97-AF65-F5344CB8AC3E}">
        <p14:creationId xmlns:p14="http://schemas.microsoft.com/office/powerpoint/2010/main" val="297575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443</Words>
  <Application>Microsoft Macintosh PowerPoint</Application>
  <PresentationFormat>Widescreen</PresentationFormat>
  <Paragraphs>42</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Garamond</vt:lpstr>
      <vt:lpstr>Office Theme</vt:lpstr>
      <vt:lpstr>What is Social Vulnerability?</vt:lpstr>
      <vt:lpstr>What is Social Vulnerability?</vt:lpstr>
      <vt:lpstr>What is Social Vulnerability?</vt:lpstr>
      <vt:lpstr>PowerPoint Presentation</vt:lpstr>
      <vt:lpstr>What is Social Vulnerability?</vt:lpstr>
      <vt:lpstr>PowerPoint Presentation</vt:lpstr>
      <vt:lpstr>What is Environmental Justice?</vt:lpstr>
      <vt:lpstr>What is Environmental Justice?</vt:lpstr>
      <vt:lpstr>What is Environmental Justice?</vt:lpstr>
      <vt:lpstr>What is Environmental Justice?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Leslie King</dc:creator>
  <cp:lastModifiedBy>Leslie King</cp:lastModifiedBy>
  <cp:revision>24</cp:revision>
  <dcterms:created xsi:type="dcterms:W3CDTF">2024-10-04T00:33:08Z</dcterms:created>
  <dcterms:modified xsi:type="dcterms:W3CDTF">2024-12-05T21:38:56Z</dcterms:modified>
</cp:coreProperties>
</file>