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7"/>
  </p:notesMasterIdLst>
  <p:sldIdLst>
    <p:sldId id="374" r:id="rId3"/>
    <p:sldId id="395" r:id="rId4"/>
    <p:sldId id="392" r:id="rId5"/>
    <p:sldId id="425" r:id="rId6"/>
    <p:sldId id="265" r:id="rId7"/>
    <p:sldId id="269" r:id="rId8"/>
    <p:sldId id="257" r:id="rId9"/>
    <p:sldId id="258" r:id="rId10"/>
    <p:sldId id="259" r:id="rId11"/>
    <p:sldId id="260" r:id="rId12"/>
    <p:sldId id="261" r:id="rId13"/>
    <p:sldId id="312" r:id="rId14"/>
    <p:sldId id="420" r:id="rId15"/>
    <p:sldId id="426" r:id="rId16"/>
    <p:sldId id="322" r:id="rId17"/>
    <p:sldId id="321" r:id="rId18"/>
    <p:sldId id="427" r:id="rId19"/>
    <p:sldId id="397" r:id="rId20"/>
    <p:sldId id="399" r:id="rId21"/>
    <p:sldId id="418" r:id="rId22"/>
    <p:sldId id="266" r:id="rId23"/>
    <p:sldId id="383" r:id="rId24"/>
    <p:sldId id="323" r:id="rId25"/>
    <p:sldId id="393" r:id="rId26"/>
    <p:sldId id="313" r:id="rId27"/>
    <p:sldId id="390" r:id="rId28"/>
    <p:sldId id="316" r:id="rId29"/>
    <p:sldId id="317" r:id="rId30"/>
    <p:sldId id="271" r:id="rId31"/>
    <p:sldId id="303" r:id="rId32"/>
    <p:sldId id="419" r:id="rId33"/>
    <p:sldId id="391" r:id="rId34"/>
    <p:sldId id="424" r:id="rId35"/>
    <p:sldId id="42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6"/>
    <p:restoredTop sz="83239"/>
  </p:normalViewPr>
  <p:slideViewPr>
    <p:cSldViewPr snapToGrid="0">
      <p:cViewPr varScale="1">
        <p:scale>
          <a:sx n="102" d="100"/>
          <a:sy n="102" d="100"/>
        </p:scale>
        <p:origin x="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Kellogg Project </a:t>
            </a:r>
            <a:r>
              <a:rPr lang="en-US" b="1" i="0" dirty="0"/>
              <a:t>Catalyst</a:t>
            </a:r>
            <a:r>
              <a:rPr lang="en-US" dirty="0"/>
              <a:t> Funding</a:t>
            </a:r>
          </a:p>
          <a:p>
            <a:pPr>
              <a:defRPr/>
            </a:pPr>
            <a:r>
              <a:rPr lang="en-US" sz="1200" dirty="0"/>
              <a:t>Project Phase 1: Initiation and Feasibility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0AA-4178-AC46-F1086D45FB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0AA-4178-AC46-F1086D45FB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0AA-4178-AC46-F1086D45FBF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Sheet1!$C$5:$C$7</c:f>
              <c:strCache>
                <c:ptCount val="3"/>
                <c:pt idx="0">
                  <c:v>Private</c:v>
                </c:pt>
                <c:pt idx="1">
                  <c:v>Local</c:v>
                </c:pt>
                <c:pt idx="2">
                  <c:v>State</c:v>
                </c:pt>
              </c:strCache>
            </c:strRef>
          </c:cat>
          <c:val>
            <c:numRef>
              <c:f>Sheet1!$G$5:$G$7</c:f>
              <c:numCache>
                <c:formatCode>0.00%</c:formatCode>
                <c:ptCount val="3"/>
                <c:pt idx="0">
                  <c:v>0.22150519061725968</c:v>
                </c:pt>
                <c:pt idx="1">
                  <c:v>2.3223344693171732E-2</c:v>
                </c:pt>
                <c:pt idx="2">
                  <c:v>0.16539850948300663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AA-4178-AC46-F1086D45FBF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45678500713721"/>
          <c:y val="0.41790426718212748"/>
          <c:w val="0.12167150158861721"/>
          <c:h val="0.392444367671142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ACEE15-6E8F-4168-8DF4-318B72D4252B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2FE5FA0-5125-403D-BC2A-EA28FE7F12D7}">
      <dgm:prSet phldrT="[Text]"/>
      <dgm:spPr/>
      <dgm:t>
        <a:bodyPr/>
        <a:lstStyle/>
        <a:p>
          <a:r>
            <a:rPr lang="en-US" dirty="0"/>
            <a:t>Equitable community engagement </a:t>
          </a:r>
        </a:p>
      </dgm:t>
    </dgm:pt>
    <dgm:pt modelId="{AA66E562-E82E-401B-8973-73A70D8ECCAC}" type="parTrans" cxnId="{9571D106-0AC8-41DF-AEDA-5C8DB1DBDE56}">
      <dgm:prSet/>
      <dgm:spPr/>
      <dgm:t>
        <a:bodyPr/>
        <a:lstStyle/>
        <a:p>
          <a:endParaRPr lang="en-US"/>
        </a:p>
      </dgm:t>
    </dgm:pt>
    <dgm:pt modelId="{20A181DC-EC60-4BC9-AEEF-E8B3F132E79B}" type="sibTrans" cxnId="{9571D106-0AC8-41DF-AEDA-5C8DB1DBDE56}">
      <dgm:prSet/>
      <dgm:spPr/>
      <dgm:t>
        <a:bodyPr/>
        <a:lstStyle/>
        <a:p>
          <a:endParaRPr lang="en-US"/>
        </a:p>
      </dgm:t>
    </dgm:pt>
    <dgm:pt modelId="{3CE5FBDD-7A72-43C2-A1DF-11EF88685865}">
      <dgm:prSet phldrT="[Text]"/>
      <dgm:spPr/>
      <dgm:t>
        <a:bodyPr/>
        <a:lstStyle/>
        <a:p>
          <a:r>
            <a:rPr lang="en-US" dirty="0"/>
            <a:t>Project vision, development, management, delivery resources</a:t>
          </a:r>
        </a:p>
      </dgm:t>
    </dgm:pt>
    <dgm:pt modelId="{06DA08E7-5CA9-4F68-AE7F-85681CC7BE36}" type="parTrans" cxnId="{088F62D6-9C2C-4F13-B382-901BA5430A0A}">
      <dgm:prSet/>
      <dgm:spPr/>
      <dgm:t>
        <a:bodyPr/>
        <a:lstStyle/>
        <a:p>
          <a:endParaRPr lang="en-US"/>
        </a:p>
      </dgm:t>
    </dgm:pt>
    <dgm:pt modelId="{EF1D3578-6AFF-4B8D-AEF4-99B816697909}" type="sibTrans" cxnId="{088F62D6-9C2C-4F13-B382-901BA5430A0A}">
      <dgm:prSet/>
      <dgm:spPr/>
      <dgm:t>
        <a:bodyPr/>
        <a:lstStyle/>
        <a:p>
          <a:endParaRPr lang="en-US"/>
        </a:p>
      </dgm:t>
    </dgm:pt>
    <dgm:pt modelId="{5C0E3016-C022-4B49-B09D-39CBCDA7EFA7}">
      <dgm:prSet phldrT="[Text]"/>
      <dgm:spPr/>
      <dgm:t>
        <a:bodyPr/>
        <a:lstStyle/>
        <a:p>
          <a:r>
            <a:rPr lang="en-US" dirty="0"/>
            <a:t>Build critical partnerships</a:t>
          </a:r>
        </a:p>
      </dgm:t>
    </dgm:pt>
    <dgm:pt modelId="{F42A3D8E-7A8B-4618-87B2-6F259E30861B}" type="parTrans" cxnId="{5FE86DC6-8775-4C43-91CF-04B0A3A25814}">
      <dgm:prSet/>
      <dgm:spPr/>
      <dgm:t>
        <a:bodyPr/>
        <a:lstStyle/>
        <a:p>
          <a:endParaRPr lang="en-US"/>
        </a:p>
      </dgm:t>
    </dgm:pt>
    <dgm:pt modelId="{0BFB5C65-4C99-4689-AAA1-F46EBBE19BAA}" type="sibTrans" cxnId="{5FE86DC6-8775-4C43-91CF-04B0A3A25814}">
      <dgm:prSet/>
      <dgm:spPr/>
      <dgm:t>
        <a:bodyPr/>
        <a:lstStyle/>
        <a:p>
          <a:endParaRPr lang="en-US"/>
        </a:p>
      </dgm:t>
    </dgm:pt>
    <dgm:pt modelId="{9689388D-B927-4697-A172-C7ADE82F4A9F}">
      <dgm:prSet/>
      <dgm:spPr/>
      <dgm:t>
        <a:bodyPr/>
        <a:lstStyle/>
        <a:p>
          <a:r>
            <a:rPr lang="en-US" dirty="0"/>
            <a:t>Initial Technical site studies and alternatives evaluation</a:t>
          </a:r>
        </a:p>
      </dgm:t>
    </dgm:pt>
    <dgm:pt modelId="{E82D117B-D36B-43FE-9921-8A435A1E5112}" type="parTrans" cxnId="{11C30395-8DE7-492B-A243-301FF9AD917B}">
      <dgm:prSet/>
      <dgm:spPr/>
      <dgm:t>
        <a:bodyPr/>
        <a:lstStyle/>
        <a:p>
          <a:endParaRPr lang="en-US"/>
        </a:p>
      </dgm:t>
    </dgm:pt>
    <dgm:pt modelId="{67CBFF1E-A657-4EB8-963C-98E0B1DF8ECE}" type="sibTrans" cxnId="{11C30395-8DE7-492B-A243-301FF9AD917B}">
      <dgm:prSet/>
      <dgm:spPr/>
      <dgm:t>
        <a:bodyPr/>
        <a:lstStyle/>
        <a:p>
          <a:endParaRPr lang="en-US"/>
        </a:p>
      </dgm:t>
    </dgm:pt>
    <dgm:pt modelId="{2A9A0950-8CB3-4A64-89A5-3C151AAA1C41}">
      <dgm:prSet/>
      <dgm:spPr/>
      <dgm:t>
        <a:bodyPr/>
        <a:lstStyle/>
        <a:p>
          <a:r>
            <a:rPr lang="en-US" b="1" dirty="0"/>
            <a:t>Leveraged NOAA’s largest grant award of $15,000,000</a:t>
          </a:r>
        </a:p>
      </dgm:t>
    </dgm:pt>
    <dgm:pt modelId="{928CF40C-CAE3-4AA8-B27C-98CBC767F1DD}" type="parTrans" cxnId="{28C7C3CB-27BE-40A0-ABC4-D95C885188E2}">
      <dgm:prSet/>
      <dgm:spPr/>
      <dgm:t>
        <a:bodyPr/>
        <a:lstStyle/>
        <a:p>
          <a:endParaRPr lang="en-US"/>
        </a:p>
      </dgm:t>
    </dgm:pt>
    <dgm:pt modelId="{27A15A1C-754A-43A4-917E-FA7D3E6D5B21}" type="sibTrans" cxnId="{28C7C3CB-27BE-40A0-ABC4-D95C885188E2}">
      <dgm:prSet/>
      <dgm:spPr/>
      <dgm:t>
        <a:bodyPr/>
        <a:lstStyle/>
        <a:p>
          <a:endParaRPr lang="en-US"/>
        </a:p>
      </dgm:t>
    </dgm:pt>
    <dgm:pt modelId="{A31F0D6C-FF64-460A-AEDF-1D289A3B66F1}" type="pres">
      <dgm:prSet presAssocID="{2FACEE15-6E8F-4168-8DF4-318B72D4252B}" presName="outerComposite" presStyleCnt="0">
        <dgm:presLayoutVars>
          <dgm:chMax val="5"/>
          <dgm:dir/>
          <dgm:resizeHandles val="exact"/>
        </dgm:presLayoutVars>
      </dgm:prSet>
      <dgm:spPr/>
    </dgm:pt>
    <dgm:pt modelId="{5327AA13-2F7F-4777-BA71-1FE08702C54F}" type="pres">
      <dgm:prSet presAssocID="{2FACEE15-6E8F-4168-8DF4-318B72D4252B}" presName="dummyMaxCanvas" presStyleCnt="0">
        <dgm:presLayoutVars/>
      </dgm:prSet>
      <dgm:spPr/>
    </dgm:pt>
    <dgm:pt modelId="{68F925AA-771E-4094-8455-6F927A0A20C2}" type="pres">
      <dgm:prSet presAssocID="{2FACEE15-6E8F-4168-8DF4-318B72D4252B}" presName="FiveNodes_1" presStyleLbl="node1" presStyleIdx="0" presStyleCnt="5">
        <dgm:presLayoutVars>
          <dgm:bulletEnabled val="1"/>
        </dgm:presLayoutVars>
      </dgm:prSet>
      <dgm:spPr/>
    </dgm:pt>
    <dgm:pt modelId="{BE9CEA6E-8F62-44CC-860B-0A59F6A15067}" type="pres">
      <dgm:prSet presAssocID="{2FACEE15-6E8F-4168-8DF4-318B72D4252B}" presName="FiveNodes_2" presStyleLbl="node1" presStyleIdx="1" presStyleCnt="5">
        <dgm:presLayoutVars>
          <dgm:bulletEnabled val="1"/>
        </dgm:presLayoutVars>
      </dgm:prSet>
      <dgm:spPr/>
    </dgm:pt>
    <dgm:pt modelId="{0489788B-E463-4444-9DE3-26087279AD52}" type="pres">
      <dgm:prSet presAssocID="{2FACEE15-6E8F-4168-8DF4-318B72D4252B}" presName="FiveNodes_3" presStyleLbl="node1" presStyleIdx="2" presStyleCnt="5" custScaleX="107758">
        <dgm:presLayoutVars>
          <dgm:bulletEnabled val="1"/>
        </dgm:presLayoutVars>
      </dgm:prSet>
      <dgm:spPr/>
    </dgm:pt>
    <dgm:pt modelId="{C6CBBB28-6419-4A18-802F-8D76FDD9FB25}" type="pres">
      <dgm:prSet presAssocID="{2FACEE15-6E8F-4168-8DF4-318B72D4252B}" presName="FiveNodes_4" presStyleLbl="node1" presStyleIdx="3" presStyleCnt="5">
        <dgm:presLayoutVars>
          <dgm:bulletEnabled val="1"/>
        </dgm:presLayoutVars>
      </dgm:prSet>
      <dgm:spPr/>
    </dgm:pt>
    <dgm:pt modelId="{A6CB2A94-EB73-46BB-8466-ED846542A4B4}" type="pres">
      <dgm:prSet presAssocID="{2FACEE15-6E8F-4168-8DF4-318B72D4252B}" presName="FiveNodes_5" presStyleLbl="node1" presStyleIdx="4" presStyleCnt="5" custLinFactNeighborX="0" custLinFactNeighborY="7860">
        <dgm:presLayoutVars>
          <dgm:bulletEnabled val="1"/>
        </dgm:presLayoutVars>
      </dgm:prSet>
      <dgm:spPr/>
    </dgm:pt>
    <dgm:pt modelId="{6B01B90A-560A-409C-B929-09D46076A03E}" type="pres">
      <dgm:prSet presAssocID="{2FACEE15-6E8F-4168-8DF4-318B72D4252B}" presName="FiveConn_1-2" presStyleLbl="fgAccFollowNode1" presStyleIdx="0" presStyleCnt="4">
        <dgm:presLayoutVars>
          <dgm:bulletEnabled val="1"/>
        </dgm:presLayoutVars>
      </dgm:prSet>
      <dgm:spPr/>
    </dgm:pt>
    <dgm:pt modelId="{4EAD5FB9-2760-4A42-80EB-34C6ECA770B1}" type="pres">
      <dgm:prSet presAssocID="{2FACEE15-6E8F-4168-8DF4-318B72D4252B}" presName="FiveConn_2-3" presStyleLbl="fgAccFollowNode1" presStyleIdx="1" presStyleCnt="4">
        <dgm:presLayoutVars>
          <dgm:bulletEnabled val="1"/>
        </dgm:presLayoutVars>
      </dgm:prSet>
      <dgm:spPr/>
    </dgm:pt>
    <dgm:pt modelId="{032850A2-16B7-4EA9-9D70-4A092C032161}" type="pres">
      <dgm:prSet presAssocID="{2FACEE15-6E8F-4168-8DF4-318B72D4252B}" presName="FiveConn_3-4" presStyleLbl="fgAccFollowNode1" presStyleIdx="2" presStyleCnt="4">
        <dgm:presLayoutVars>
          <dgm:bulletEnabled val="1"/>
        </dgm:presLayoutVars>
      </dgm:prSet>
      <dgm:spPr/>
    </dgm:pt>
    <dgm:pt modelId="{8BD7133E-98FD-4F8E-ADE1-77BF41BD4844}" type="pres">
      <dgm:prSet presAssocID="{2FACEE15-6E8F-4168-8DF4-318B72D4252B}" presName="FiveConn_4-5" presStyleLbl="fgAccFollowNode1" presStyleIdx="3" presStyleCnt="4">
        <dgm:presLayoutVars>
          <dgm:bulletEnabled val="1"/>
        </dgm:presLayoutVars>
      </dgm:prSet>
      <dgm:spPr/>
    </dgm:pt>
    <dgm:pt modelId="{7EC64CD4-3DB1-430B-B27E-3F8C4D72248A}" type="pres">
      <dgm:prSet presAssocID="{2FACEE15-6E8F-4168-8DF4-318B72D4252B}" presName="FiveNodes_1_text" presStyleLbl="node1" presStyleIdx="4" presStyleCnt="5">
        <dgm:presLayoutVars>
          <dgm:bulletEnabled val="1"/>
        </dgm:presLayoutVars>
      </dgm:prSet>
      <dgm:spPr/>
    </dgm:pt>
    <dgm:pt modelId="{FA36BA5F-FD4F-4227-B9B0-18DA9CC7D555}" type="pres">
      <dgm:prSet presAssocID="{2FACEE15-6E8F-4168-8DF4-318B72D4252B}" presName="FiveNodes_2_text" presStyleLbl="node1" presStyleIdx="4" presStyleCnt="5">
        <dgm:presLayoutVars>
          <dgm:bulletEnabled val="1"/>
        </dgm:presLayoutVars>
      </dgm:prSet>
      <dgm:spPr/>
    </dgm:pt>
    <dgm:pt modelId="{FD64B96B-0844-44F4-B7BE-73C727FE93E8}" type="pres">
      <dgm:prSet presAssocID="{2FACEE15-6E8F-4168-8DF4-318B72D4252B}" presName="FiveNodes_3_text" presStyleLbl="node1" presStyleIdx="4" presStyleCnt="5">
        <dgm:presLayoutVars>
          <dgm:bulletEnabled val="1"/>
        </dgm:presLayoutVars>
      </dgm:prSet>
      <dgm:spPr/>
    </dgm:pt>
    <dgm:pt modelId="{F197A293-0FF1-4B89-97D3-53A98F152FC2}" type="pres">
      <dgm:prSet presAssocID="{2FACEE15-6E8F-4168-8DF4-318B72D4252B}" presName="FiveNodes_4_text" presStyleLbl="node1" presStyleIdx="4" presStyleCnt="5">
        <dgm:presLayoutVars>
          <dgm:bulletEnabled val="1"/>
        </dgm:presLayoutVars>
      </dgm:prSet>
      <dgm:spPr/>
    </dgm:pt>
    <dgm:pt modelId="{614C6EAC-2B34-45F4-A35E-ABDB7142B8BB}" type="pres">
      <dgm:prSet presAssocID="{2FACEE15-6E8F-4168-8DF4-318B72D4252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2CF85906-7C3B-4340-9B45-A9478595B622}" type="presOf" srcId="{9689388D-B927-4697-A172-C7ADE82F4A9F}" destId="{C6CBBB28-6419-4A18-802F-8D76FDD9FB25}" srcOrd="0" destOrd="0" presId="urn:microsoft.com/office/officeart/2005/8/layout/vProcess5"/>
    <dgm:cxn modelId="{9571D106-0AC8-41DF-AEDA-5C8DB1DBDE56}" srcId="{2FACEE15-6E8F-4168-8DF4-318B72D4252B}" destId="{92FE5FA0-5125-403D-BC2A-EA28FE7F12D7}" srcOrd="0" destOrd="0" parTransId="{AA66E562-E82E-401B-8973-73A70D8ECCAC}" sibTransId="{20A181DC-EC60-4BC9-AEEF-E8B3F132E79B}"/>
    <dgm:cxn modelId="{92AA3208-5AA6-4F1B-993A-53E7D50CD7BD}" type="presOf" srcId="{3CE5FBDD-7A72-43C2-A1DF-11EF88685865}" destId="{0489788B-E463-4444-9DE3-26087279AD52}" srcOrd="0" destOrd="0" presId="urn:microsoft.com/office/officeart/2005/8/layout/vProcess5"/>
    <dgm:cxn modelId="{4A402810-DD05-4E05-8E99-38D0969A3AEE}" type="presOf" srcId="{5C0E3016-C022-4B49-B09D-39CBCDA7EFA7}" destId="{BE9CEA6E-8F62-44CC-860B-0A59F6A15067}" srcOrd="0" destOrd="0" presId="urn:microsoft.com/office/officeart/2005/8/layout/vProcess5"/>
    <dgm:cxn modelId="{C23D6F16-FBB6-493A-946D-8D465375199B}" type="presOf" srcId="{67CBFF1E-A657-4EB8-963C-98E0B1DF8ECE}" destId="{8BD7133E-98FD-4F8E-ADE1-77BF41BD4844}" srcOrd="0" destOrd="0" presId="urn:microsoft.com/office/officeart/2005/8/layout/vProcess5"/>
    <dgm:cxn modelId="{A329DB2D-462E-440B-9E62-EB39CB44EEFF}" type="presOf" srcId="{5C0E3016-C022-4B49-B09D-39CBCDA7EFA7}" destId="{FA36BA5F-FD4F-4227-B9B0-18DA9CC7D555}" srcOrd="1" destOrd="0" presId="urn:microsoft.com/office/officeart/2005/8/layout/vProcess5"/>
    <dgm:cxn modelId="{2F7A8731-C197-4CC3-B913-768590D23181}" type="presOf" srcId="{3CE5FBDD-7A72-43C2-A1DF-11EF88685865}" destId="{FD64B96B-0844-44F4-B7BE-73C727FE93E8}" srcOrd="1" destOrd="0" presId="urn:microsoft.com/office/officeart/2005/8/layout/vProcess5"/>
    <dgm:cxn modelId="{E0A88655-7C10-42DA-A5CD-745035751603}" type="presOf" srcId="{2FACEE15-6E8F-4168-8DF4-318B72D4252B}" destId="{A31F0D6C-FF64-460A-AEDF-1D289A3B66F1}" srcOrd="0" destOrd="0" presId="urn:microsoft.com/office/officeart/2005/8/layout/vProcess5"/>
    <dgm:cxn modelId="{D34F2C67-7387-42AA-81FF-DEBEFD88A07D}" type="presOf" srcId="{2A9A0950-8CB3-4A64-89A5-3C151AAA1C41}" destId="{614C6EAC-2B34-45F4-A35E-ABDB7142B8BB}" srcOrd="1" destOrd="0" presId="urn:microsoft.com/office/officeart/2005/8/layout/vProcess5"/>
    <dgm:cxn modelId="{E1C7CA75-2F23-4CCC-872A-1614B498AF09}" type="presOf" srcId="{2A9A0950-8CB3-4A64-89A5-3C151AAA1C41}" destId="{A6CB2A94-EB73-46BB-8466-ED846542A4B4}" srcOrd="0" destOrd="0" presId="urn:microsoft.com/office/officeart/2005/8/layout/vProcess5"/>
    <dgm:cxn modelId="{66CFB682-4734-4B49-8D6E-904DF5F71733}" type="presOf" srcId="{92FE5FA0-5125-403D-BC2A-EA28FE7F12D7}" destId="{68F925AA-771E-4094-8455-6F927A0A20C2}" srcOrd="0" destOrd="0" presId="urn:microsoft.com/office/officeart/2005/8/layout/vProcess5"/>
    <dgm:cxn modelId="{11C30395-8DE7-492B-A243-301FF9AD917B}" srcId="{2FACEE15-6E8F-4168-8DF4-318B72D4252B}" destId="{9689388D-B927-4697-A172-C7ADE82F4A9F}" srcOrd="3" destOrd="0" parTransId="{E82D117B-D36B-43FE-9921-8A435A1E5112}" sibTransId="{67CBFF1E-A657-4EB8-963C-98E0B1DF8ECE}"/>
    <dgm:cxn modelId="{7A6C879B-89FD-43EF-AD5A-1B7C9888EE15}" type="presOf" srcId="{92FE5FA0-5125-403D-BC2A-EA28FE7F12D7}" destId="{7EC64CD4-3DB1-430B-B27E-3F8C4D72248A}" srcOrd="1" destOrd="0" presId="urn:microsoft.com/office/officeart/2005/8/layout/vProcess5"/>
    <dgm:cxn modelId="{5C0A28A0-9F73-4AD7-B035-88677B408E08}" type="presOf" srcId="{9689388D-B927-4697-A172-C7ADE82F4A9F}" destId="{F197A293-0FF1-4B89-97D3-53A98F152FC2}" srcOrd="1" destOrd="0" presId="urn:microsoft.com/office/officeart/2005/8/layout/vProcess5"/>
    <dgm:cxn modelId="{80011FAD-4BAC-4426-A54C-B73A3D755C0A}" type="presOf" srcId="{0BFB5C65-4C99-4689-AAA1-F46EBBE19BAA}" destId="{4EAD5FB9-2760-4A42-80EB-34C6ECA770B1}" srcOrd="0" destOrd="0" presId="urn:microsoft.com/office/officeart/2005/8/layout/vProcess5"/>
    <dgm:cxn modelId="{5FE86DC6-8775-4C43-91CF-04B0A3A25814}" srcId="{2FACEE15-6E8F-4168-8DF4-318B72D4252B}" destId="{5C0E3016-C022-4B49-B09D-39CBCDA7EFA7}" srcOrd="1" destOrd="0" parTransId="{F42A3D8E-7A8B-4618-87B2-6F259E30861B}" sibTransId="{0BFB5C65-4C99-4689-AAA1-F46EBBE19BAA}"/>
    <dgm:cxn modelId="{28C7C3CB-27BE-40A0-ABC4-D95C885188E2}" srcId="{2FACEE15-6E8F-4168-8DF4-318B72D4252B}" destId="{2A9A0950-8CB3-4A64-89A5-3C151AAA1C41}" srcOrd="4" destOrd="0" parTransId="{928CF40C-CAE3-4AA8-B27C-98CBC767F1DD}" sibTransId="{27A15A1C-754A-43A4-917E-FA7D3E6D5B21}"/>
    <dgm:cxn modelId="{088F62D6-9C2C-4F13-B382-901BA5430A0A}" srcId="{2FACEE15-6E8F-4168-8DF4-318B72D4252B}" destId="{3CE5FBDD-7A72-43C2-A1DF-11EF88685865}" srcOrd="2" destOrd="0" parTransId="{06DA08E7-5CA9-4F68-AE7F-85681CC7BE36}" sibTransId="{EF1D3578-6AFF-4B8D-AEF4-99B816697909}"/>
    <dgm:cxn modelId="{F27676DB-6E12-4741-A41B-61C61A9D38F9}" type="presOf" srcId="{20A181DC-EC60-4BC9-AEEF-E8B3F132E79B}" destId="{6B01B90A-560A-409C-B929-09D46076A03E}" srcOrd="0" destOrd="0" presId="urn:microsoft.com/office/officeart/2005/8/layout/vProcess5"/>
    <dgm:cxn modelId="{AEF774F5-0C2B-4A6C-8935-11ABF52056ED}" type="presOf" srcId="{EF1D3578-6AFF-4B8D-AEF4-99B816697909}" destId="{032850A2-16B7-4EA9-9D70-4A092C032161}" srcOrd="0" destOrd="0" presId="urn:microsoft.com/office/officeart/2005/8/layout/vProcess5"/>
    <dgm:cxn modelId="{3F7539B0-6319-4EA8-B5D4-A241A19E4BF4}" type="presParOf" srcId="{A31F0D6C-FF64-460A-AEDF-1D289A3B66F1}" destId="{5327AA13-2F7F-4777-BA71-1FE08702C54F}" srcOrd="0" destOrd="0" presId="urn:microsoft.com/office/officeart/2005/8/layout/vProcess5"/>
    <dgm:cxn modelId="{BF732E51-E731-4797-9553-42ED2D28489A}" type="presParOf" srcId="{A31F0D6C-FF64-460A-AEDF-1D289A3B66F1}" destId="{68F925AA-771E-4094-8455-6F927A0A20C2}" srcOrd="1" destOrd="0" presId="urn:microsoft.com/office/officeart/2005/8/layout/vProcess5"/>
    <dgm:cxn modelId="{2B28449E-FCBE-4CE4-8AB2-2B8F52BC9AA2}" type="presParOf" srcId="{A31F0D6C-FF64-460A-AEDF-1D289A3B66F1}" destId="{BE9CEA6E-8F62-44CC-860B-0A59F6A15067}" srcOrd="2" destOrd="0" presId="urn:microsoft.com/office/officeart/2005/8/layout/vProcess5"/>
    <dgm:cxn modelId="{0FF7C7FC-EC44-4DC5-A04E-3A9D11046F69}" type="presParOf" srcId="{A31F0D6C-FF64-460A-AEDF-1D289A3B66F1}" destId="{0489788B-E463-4444-9DE3-26087279AD52}" srcOrd="3" destOrd="0" presId="urn:microsoft.com/office/officeart/2005/8/layout/vProcess5"/>
    <dgm:cxn modelId="{B7A3661F-9AB3-4F8C-96C1-7E9A27B9FB10}" type="presParOf" srcId="{A31F0D6C-FF64-460A-AEDF-1D289A3B66F1}" destId="{C6CBBB28-6419-4A18-802F-8D76FDD9FB25}" srcOrd="4" destOrd="0" presId="urn:microsoft.com/office/officeart/2005/8/layout/vProcess5"/>
    <dgm:cxn modelId="{44CBADAA-E7A8-4F9B-B83B-449BC927936D}" type="presParOf" srcId="{A31F0D6C-FF64-460A-AEDF-1D289A3B66F1}" destId="{A6CB2A94-EB73-46BB-8466-ED846542A4B4}" srcOrd="5" destOrd="0" presId="urn:microsoft.com/office/officeart/2005/8/layout/vProcess5"/>
    <dgm:cxn modelId="{C898E84F-A2EC-4CDD-817A-3ACB6C6F33A5}" type="presParOf" srcId="{A31F0D6C-FF64-460A-AEDF-1D289A3B66F1}" destId="{6B01B90A-560A-409C-B929-09D46076A03E}" srcOrd="6" destOrd="0" presId="urn:microsoft.com/office/officeart/2005/8/layout/vProcess5"/>
    <dgm:cxn modelId="{7C78EF7B-40E9-4421-84D9-E5A97C545DCC}" type="presParOf" srcId="{A31F0D6C-FF64-460A-AEDF-1D289A3B66F1}" destId="{4EAD5FB9-2760-4A42-80EB-34C6ECA770B1}" srcOrd="7" destOrd="0" presId="urn:microsoft.com/office/officeart/2005/8/layout/vProcess5"/>
    <dgm:cxn modelId="{7305DB5F-707A-429A-8BCB-C368CE6157CB}" type="presParOf" srcId="{A31F0D6C-FF64-460A-AEDF-1D289A3B66F1}" destId="{032850A2-16B7-4EA9-9D70-4A092C032161}" srcOrd="8" destOrd="0" presId="urn:microsoft.com/office/officeart/2005/8/layout/vProcess5"/>
    <dgm:cxn modelId="{0C792C86-5AC3-4ABC-901C-5150952F4E8D}" type="presParOf" srcId="{A31F0D6C-FF64-460A-AEDF-1D289A3B66F1}" destId="{8BD7133E-98FD-4F8E-ADE1-77BF41BD4844}" srcOrd="9" destOrd="0" presId="urn:microsoft.com/office/officeart/2005/8/layout/vProcess5"/>
    <dgm:cxn modelId="{001690CD-AF3E-440F-BB1F-E82429F7F9CE}" type="presParOf" srcId="{A31F0D6C-FF64-460A-AEDF-1D289A3B66F1}" destId="{7EC64CD4-3DB1-430B-B27E-3F8C4D72248A}" srcOrd="10" destOrd="0" presId="urn:microsoft.com/office/officeart/2005/8/layout/vProcess5"/>
    <dgm:cxn modelId="{8F06E6AE-4CB4-4283-A1FF-8C718F9E9B04}" type="presParOf" srcId="{A31F0D6C-FF64-460A-AEDF-1D289A3B66F1}" destId="{FA36BA5F-FD4F-4227-B9B0-18DA9CC7D555}" srcOrd="11" destOrd="0" presId="urn:microsoft.com/office/officeart/2005/8/layout/vProcess5"/>
    <dgm:cxn modelId="{C9AD442A-B045-489C-8A38-FCF1E34A877E}" type="presParOf" srcId="{A31F0D6C-FF64-460A-AEDF-1D289A3B66F1}" destId="{FD64B96B-0844-44F4-B7BE-73C727FE93E8}" srcOrd="12" destOrd="0" presId="urn:microsoft.com/office/officeart/2005/8/layout/vProcess5"/>
    <dgm:cxn modelId="{3F0A4CE2-6808-4491-AEB6-14AB11305730}" type="presParOf" srcId="{A31F0D6C-FF64-460A-AEDF-1D289A3B66F1}" destId="{F197A293-0FF1-4B89-97D3-53A98F152FC2}" srcOrd="13" destOrd="0" presId="urn:microsoft.com/office/officeart/2005/8/layout/vProcess5"/>
    <dgm:cxn modelId="{316E7C91-E053-46D4-8FF0-C0255F00C300}" type="presParOf" srcId="{A31F0D6C-FF64-460A-AEDF-1D289A3B66F1}" destId="{614C6EAC-2B34-45F4-A35E-ABDB7142B8B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925AA-771E-4094-8455-6F927A0A20C2}">
      <dsp:nvSpPr>
        <dsp:cNvPr id="0" name=""/>
        <dsp:cNvSpPr/>
      </dsp:nvSpPr>
      <dsp:spPr>
        <a:xfrm>
          <a:off x="0" y="0"/>
          <a:ext cx="3255811" cy="362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Equitable community engagement </a:t>
          </a:r>
        </a:p>
      </dsp:txBody>
      <dsp:txXfrm>
        <a:off x="10604" y="10604"/>
        <a:ext cx="2822788" cy="340827"/>
      </dsp:txXfrm>
    </dsp:sp>
    <dsp:sp modelId="{BE9CEA6E-8F62-44CC-860B-0A59F6A15067}">
      <dsp:nvSpPr>
        <dsp:cNvPr id="0" name=""/>
        <dsp:cNvSpPr/>
      </dsp:nvSpPr>
      <dsp:spPr>
        <a:xfrm>
          <a:off x="243128" y="412317"/>
          <a:ext cx="3255811" cy="362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Build critical partnerships</a:t>
          </a:r>
        </a:p>
      </dsp:txBody>
      <dsp:txXfrm>
        <a:off x="253732" y="422921"/>
        <a:ext cx="2756151" cy="340827"/>
      </dsp:txXfrm>
    </dsp:sp>
    <dsp:sp modelId="{0489788B-E463-4444-9DE3-26087279AD52}">
      <dsp:nvSpPr>
        <dsp:cNvPr id="0" name=""/>
        <dsp:cNvSpPr/>
      </dsp:nvSpPr>
      <dsp:spPr>
        <a:xfrm>
          <a:off x="359964" y="824635"/>
          <a:ext cx="3508396" cy="362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Project vision, development, management, delivery resources</a:t>
          </a:r>
        </a:p>
      </dsp:txBody>
      <dsp:txXfrm>
        <a:off x="370568" y="835239"/>
        <a:ext cx="2971619" cy="340827"/>
      </dsp:txXfrm>
    </dsp:sp>
    <dsp:sp modelId="{C6CBBB28-6419-4A18-802F-8D76FDD9FB25}">
      <dsp:nvSpPr>
        <dsp:cNvPr id="0" name=""/>
        <dsp:cNvSpPr/>
      </dsp:nvSpPr>
      <dsp:spPr>
        <a:xfrm>
          <a:off x="729386" y="1236953"/>
          <a:ext cx="3255811" cy="362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Initial Technical site studies and alternatives evaluation</a:t>
          </a:r>
        </a:p>
      </dsp:txBody>
      <dsp:txXfrm>
        <a:off x="739990" y="1247557"/>
        <a:ext cx="2756151" cy="340827"/>
      </dsp:txXfrm>
    </dsp:sp>
    <dsp:sp modelId="{A6CB2A94-EB73-46BB-8466-ED846542A4B4}">
      <dsp:nvSpPr>
        <dsp:cNvPr id="0" name=""/>
        <dsp:cNvSpPr/>
      </dsp:nvSpPr>
      <dsp:spPr>
        <a:xfrm>
          <a:off x="972514" y="1649270"/>
          <a:ext cx="3255811" cy="3620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Leveraged NOAA’s largest grant award of $15,000,000</a:t>
          </a:r>
        </a:p>
      </dsp:txBody>
      <dsp:txXfrm>
        <a:off x="983118" y="1659874"/>
        <a:ext cx="2756151" cy="340827"/>
      </dsp:txXfrm>
    </dsp:sp>
    <dsp:sp modelId="{6B01B90A-560A-409C-B929-09D46076A03E}">
      <dsp:nvSpPr>
        <dsp:cNvPr id="0" name=""/>
        <dsp:cNvSpPr/>
      </dsp:nvSpPr>
      <dsp:spPr>
        <a:xfrm>
          <a:off x="3020488" y="264486"/>
          <a:ext cx="235322" cy="23532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073435" y="264486"/>
        <a:ext cx="129428" cy="177080"/>
      </dsp:txXfrm>
    </dsp:sp>
    <dsp:sp modelId="{4EAD5FB9-2760-4A42-80EB-34C6ECA770B1}">
      <dsp:nvSpPr>
        <dsp:cNvPr id="0" name=""/>
        <dsp:cNvSpPr/>
      </dsp:nvSpPr>
      <dsp:spPr>
        <a:xfrm>
          <a:off x="3263616" y="676804"/>
          <a:ext cx="235322" cy="23532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316563" y="676804"/>
        <a:ext cx="129428" cy="177080"/>
      </dsp:txXfrm>
    </dsp:sp>
    <dsp:sp modelId="{032850A2-16B7-4EA9-9D70-4A092C032161}">
      <dsp:nvSpPr>
        <dsp:cNvPr id="0" name=""/>
        <dsp:cNvSpPr/>
      </dsp:nvSpPr>
      <dsp:spPr>
        <a:xfrm>
          <a:off x="3506745" y="1083088"/>
          <a:ext cx="235322" cy="23532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559692" y="1083088"/>
        <a:ext cx="129428" cy="177080"/>
      </dsp:txXfrm>
    </dsp:sp>
    <dsp:sp modelId="{8BD7133E-98FD-4F8E-ADE1-77BF41BD4844}">
      <dsp:nvSpPr>
        <dsp:cNvPr id="0" name=""/>
        <dsp:cNvSpPr/>
      </dsp:nvSpPr>
      <dsp:spPr>
        <a:xfrm>
          <a:off x="3749874" y="1499428"/>
          <a:ext cx="235322" cy="23532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802821" y="1499428"/>
        <a:ext cx="129428" cy="177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3T23:11:34.0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0 158,'13'0,"0"-1,0 0,0-1,0-1,18-6,-3-1,34-19,-28 14,2 1,69-16,-60 16,-24 7,26-5,-13 7,51-1,36 7,-40 0,-55-1,100 2,-93 1,59 11,-49-6,1-1,-1-2,63-1,213-4,-188 0,3 7,-6 0,-125-7,0 1,1-1,-1 0,0 1,0 0,1 0,-1 0,0 0,0 1,0-1,4 4,1 0,-1 1,11 12,-10-10,13 10,-18-16,0 0,0 0,0 0,1 0,-1-1,0 1,1-1,5 1,-4-1,1 0,0 0,6 0,-10-1,-1 0,1-1,-1 1,1 0,-1 0,0 0,1-1,-1 1,1-1,-1 1,0-1,1 0,-1 1,0-1,0 0,0 0,2-2,1-1,0-1,0 1,0 0,0 0,1 0,-1 1,1-1,0 1,0 0,0 1,6-3,-1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3T23:13:21.5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0,'989'0,"-946"2,62 11,-58-6,48 1,436-7,-250-3,-254 4,1 0,33 9,-32-6,49 4,-1-9,-45-1,0 1,0 2,44 7,-35-1,1-2,48 0,86-7,-78 0,-65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3T23:13:25.5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1,'5'0,"1"1,-1 0,1 0,-1 1,0-1,1 1,-1 1,0-1,0 1,-1-1,1 2,0-1,3 4,1-1,0 0,17 9,-12-10,1 0,0 0,0-1,1-1,28 2,82-5,-9 0,-74 7,-37-5,0-1,0 0,1 0,-1 0,0-1,1 0,-1 0,0-1,10-1,16-4,-1 2,1 1,0 1,43 4,-17-1,-18 2,0 1,76 18,-7 0,-31-9,-24-3,83 4,157-15,-274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3T23:13:30.7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58,'7'7,"-3"-2,1 1,0-2,0 1,0 0,1-1,0 0,-1 0,2-1,-1 0,0 0,1 0,-1-1,10 2,48 8,1-4,1-3,69-3,-91-1,459-2,-157-1,-343 1,0 1,0 0,0 0,0 0,0 0,0 1,0-1,0 1,0-1,-1 1,1 0,0 0,0 1,-1-1,1 1,0-1,-1 1,0 0,1 0,-1 0,0 0,0 0,3 4,-2-3,1 0,-1 0,1 0,0 0,-1-1,1 0,1 0,-1 0,0 0,0-1,0 1,1-1,-1 0,1-1,5 1,11 1,43-3,-36 0,653-2,-404 4,-240-3,62-11,-61 7,61-3,-72 9,-1-2,1 0,-1-2,40-10,-8-3,1 3,0 2,1 2,94-2,-113 12,0-2,-1-1,74-17,-62 9,0 2,0 3,1 2,64 3,551 2,-630-2,57-12,21 0,355 11,-243 3,-115-1,-89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3T23:13:33.5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60,'86'1,"96"-3,-152-1,31-8,-35 6,48-4,394 8,-224 3,-220-1,-1 2,32 6,23 3,148-8,-146-5,-38-2,-1-1,68-16,32-4,257 16,-239 10,491-2,-625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3T23:11:37.3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1 344,'1915'0,"-1571"-30,-28 1,-74 28,-75 3,188-24,92-48,-353 58,0 4,161 7,17-1,-73-25,-131 15,89-4,20 16,-99 2,1-3,147-21,-105 4,2 6,214 6,-294 6,15-3,0-2,64-14,81-8,609 22,-420 9,-123-4,-207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452B3-FB6F-B040-934F-D6B913C027B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E8EFC-C4D1-924D-ACAE-39141512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2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Barton or McIver: Clackamas County Parks/Clackamas River w/ Brian from Metro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E8EFC-C4D1-924D-ACAE-39141512E9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57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federal funding programs require 20% match from non-federal sources (private, local/state/regional government)</a:t>
            </a:r>
          </a:p>
          <a:p>
            <a:r>
              <a:rPr lang="en-US" dirty="0"/>
              <a:t>Critical ingredients for projects to secure funding:</a:t>
            </a:r>
          </a:p>
          <a:p>
            <a:pPr marL="228600" indent="-228600">
              <a:buAutoNum type="arabicPeriod"/>
            </a:pPr>
            <a:r>
              <a:rPr lang="en-US" dirty="0"/>
              <a:t>Private and local funding – highly dependent upon community engagement</a:t>
            </a:r>
          </a:p>
          <a:p>
            <a:pPr marL="228600" indent="-228600">
              <a:buAutoNum type="arabicPeriod"/>
            </a:pPr>
            <a:r>
              <a:rPr lang="en-US" dirty="0"/>
              <a:t>Project management/development – creating the vision that allows others to see the project is possible and how it will be completed.</a:t>
            </a:r>
          </a:p>
          <a:p>
            <a:pPr marL="228600" indent="-228600">
              <a:buAutoNum type="arabicPeriod"/>
            </a:pPr>
            <a:r>
              <a:rPr lang="en-US" dirty="0"/>
              <a:t>Sponsor administrative and organizational capacity to deliver work</a:t>
            </a:r>
          </a:p>
          <a:p>
            <a:pPr marL="228600" indent="-228600">
              <a:buAutoNum type="arabicPeriod"/>
            </a:pPr>
            <a:r>
              <a:rPr lang="en-US" dirty="0"/>
              <a:t>Partnerships at scale needed to deliver/complete the project</a:t>
            </a:r>
          </a:p>
          <a:p>
            <a:pPr marL="228600" indent="-228600">
              <a:buAutoNum type="arabicPeriod"/>
            </a:pPr>
            <a:r>
              <a:rPr lang="en-US" dirty="0"/>
              <a:t>Telling the story – how well you write the grant application determines score/rank and ultimately if funding is awarded.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E8EFC-C4D1-924D-ACAE-39141512E9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4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E8EFC-C4D1-924D-ACAE-39141512E9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23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effectLst/>
              </a:rPr>
              <a:t>Justice 40</a:t>
            </a:r>
            <a:r>
              <a:rPr lang="en-US" b="0" i="0" dirty="0">
                <a:effectLst/>
              </a:rPr>
              <a:t> is an </a:t>
            </a:r>
            <a:r>
              <a:rPr lang="en-US" b="1" i="0" dirty="0">
                <a:effectLst/>
              </a:rPr>
              <a:t>initiative</a:t>
            </a:r>
            <a:r>
              <a:rPr lang="en-US" b="0" i="0" dirty="0">
                <a:effectLst/>
              </a:rPr>
              <a:t> to deliver at least </a:t>
            </a:r>
            <a:r>
              <a:rPr lang="en-US" b="1" i="0" dirty="0">
                <a:effectLst/>
              </a:rPr>
              <a:t>40</a:t>
            </a:r>
            <a:r>
              <a:rPr lang="en-US" b="0" i="0" dirty="0">
                <a:effectLst/>
              </a:rPr>
              <a:t>% of the overall benefits from federal investments in climate, infrastructure, and clean energy to disadvantaged communities.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E8EFC-C4D1-924D-ACAE-39141512E91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63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DB5D-F95A-829E-4A32-37F77391C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10475D-BF2D-A404-FE2F-2BE1CF732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198FC-1E25-18B5-4C71-485D0C90F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first solo GIS map effort…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2E4A0-8086-1460-E86C-F5E3AFB24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E8EFC-C4D1-924D-ACAE-39141512E9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5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3819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Built by Joseph Kellogg, pioneer who made donation land claim (320 acres) straddling what was then called Cold Creek in 1858</a:t>
            </a:r>
          </a:p>
          <a:p>
            <a:r>
              <a:rPr lang="en-US" dirty="0"/>
              <a:t>Kellogg Dam built in 1858 to power Standard Flour Mill that ceased functioning in 1890s and fell into Willamette River in either 1901 or 1903</a:t>
            </a:r>
          </a:p>
          <a:p>
            <a:r>
              <a:rPr lang="en-US" dirty="0"/>
              <a:t>Standard Flour Mill, first flour mill of Pac NW.  It supplied grain to the California Gold Rush and was renown for its pure, white flour</a:t>
            </a:r>
          </a:p>
          <a:p>
            <a:r>
              <a:rPr lang="en-US" dirty="0"/>
              <a:t>Kellogg Dam also powered a sawmill and shingle factory.  Kellogg Lake was used as log pond.</a:t>
            </a:r>
          </a:p>
          <a:p>
            <a:r>
              <a:rPr lang="en-US" dirty="0"/>
              <a:t>ODOT built OR-99 highway on top of the the dam in 1930s, effectively acquiring ownership of Kellogg Dam</a:t>
            </a:r>
          </a:p>
          <a:p>
            <a:r>
              <a:rPr lang="en-US" dirty="0"/>
              <a:t>Fish ladder added in 1954, full barrier to fish passage for nearly 100 years.  Note– fish passage laws predate Oregon Statehood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FB11D-5A0F-7F4F-A16D-52FD69C82C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6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1858: mill dam in place. 1934: ODOT bridge and fish ladder constructed; modified in 2003.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FCCFD-A150-4D5F-9661-4D1950CA52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Washington Street bridge (access to Milwaukie Bay Park/boat ramp) in foreground</a:t>
            </a:r>
          </a:p>
          <a:p>
            <a:r>
              <a:rPr lang="en-US"/>
              <a:t>Highway 99E with cars crossing – 4 lane state </a:t>
            </a:r>
            <a:r>
              <a:rPr lang="en-US" err="1"/>
              <a:t>hwy</a:t>
            </a:r>
            <a:r>
              <a:rPr lang="en-US"/>
              <a:t>, constructed 1934 on top of old mill dam.</a:t>
            </a:r>
          </a:p>
          <a:p>
            <a:r>
              <a:rPr lang="en-US"/>
              <a:t>Impoundment (locally referred to as Kellogg lake) - Gravel borrow pit from Kellogg impoundment likely based on as-builts, and data collection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1E4C9-4702-43EE-BE04-AC33636348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77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FB11D-5A0F-7F4F-A16D-52FD69C82C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34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FB11D-5A0F-7F4F-A16D-52FD69C82C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90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E8EFC-C4D1-924D-ACAE-39141512E9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09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Rowe Middle School (at end of impoundment)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E8EFC-C4D1-924D-ACAE-39141512E9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5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8B9A0-BF39-4886-7FDB-4A9A7F33D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5EFB29-DA3B-28D3-A1AC-E0494C669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2FA1B-2815-B188-13CC-69463EC7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90C25-2910-B654-383A-D1D0510B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E620A-94F5-595A-DB2E-FFAB39A3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4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848B-A60E-FF0A-FEC3-2AECDA438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13256-D9ED-971A-A37D-AD79A64AD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A8DBE-9D04-5F77-0611-688F0F57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AB797-D06D-A432-640D-CFEB4B42E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1A50F-E6F2-1C50-B74D-4ADE9C23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EEB81-A49D-3600-842C-9DEE82F53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5F728-D7D8-364E-3D0D-200216FE5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084CE-5EAE-A9B4-E6A7-EBBEC054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C3E3D-9E27-05FD-C3D8-789498FB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DACB8-97F8-6B73-529F-D66DDA11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5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_General Slide">
  <p:cSld name="20_General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492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29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12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45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65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62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00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29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7EED5-4D64-ADE2-8F9C-93B8CAA8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1C322-299F-5029-BC4B-CCD936D26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920B2-238E-21C2-C355-9161CC89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FDB2B-5085-110E-F789-5A38E3C41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C4F77-DDB7-CD6B-D0B7-2F0FD3C1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24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20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12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84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70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D7D52-38ED-60C5-08CF-BD7AA0C2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8FF7C-315C-96CF-3981-BE786D645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B2ED0-816F-FD70-0DEE-80F6DD44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2442C-2347-784D-E259-26B9B7DF9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3EA4C-5E66-1A96-BDE2-1733B2A4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8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9A15-E707-8CE2-D49B-E8AB606C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CCE2F-0C38-5E51-2AA5-88AF74EAC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58BE6-F2CF-2967-41BD-0DC52983B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9260D-2302-99CE-4B75-0DF7F6E9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230E6-75B0-EDC0-782A-5641FD0B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1FBB8-FD63-220B-0CCD-29E8907C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67097-B982-DC9B-C0A3-3ACA1770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28B1C-79E9-A51D-89A8-E59EFA83F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1F4E7-7B19-32DD-E6D2-64A93F620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46B28-4AD3-4FA0-5949-739280AB3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E5B04F-2C4F-A058-55F0-7706D4DAC4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74A6DF-9CDC-6ECA-3C94-6F5B3A5F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4D339-809E-3DE6-CBAD-C53B25AF8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DC462-7BA3-2EE2-554B-F1D320F5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3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E2CE-D1A1-7B84-C465-7C76DB35E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CD840-8243-A51A-DB00-8D157C66F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0D0DC5-0470-27F5-76CD-11D201C8B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BB83F-6DCC-4BBE-B51E-D85462E2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5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58AD6C-B211-9D7B-DEE9-9F91612D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E699C-45CA-2FB4-8C53-2C775B97E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10E1C-9CEA-ABAD-0994-B919B7E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9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703AB-5C27-2F96-66A2-BBFEA24BB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B0E9C-09C2-14BD-5A24-8479141AA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A637C-059B-B82F-9EB6-A972B3952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BB454-F40B-D840-7959-7674508A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2145E-4FB0-073D-E656-52604FFD7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3AC08-A802-491C-1E98-A149A1D5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35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369C-F355-4AC1-36A1-0EEB783A2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83CC94-8474-59C2-84AB-205E0C0BEB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08912-6DBA-9587-A362-8B9C52F2E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7811C-4C00-9887-43CB-40800BC29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B7035-E20F-7B11-524A-9DF9B41D6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297D5-7431-6030-789A-ADBBD72A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7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E7661-D02A-66EB-6EA4-B733A48E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3936A-2E12-4ADD-701A-85A77D765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DB6DE-0CED-BEB5-08BB-365B1CD09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120F5-2943-8044-A31B-4A4FABB32FD3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116E7-48F1-0DE6-3978-90C47B929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58266-AD61-DB51-4C51-55880144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39C13-E384-E54B-A3FE-BD91301C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56663-3239-4496-BD3D-2490BC2CC872}" type="datetimeFigureOut">
              <a:rPr lang="en-US" smtClean="0"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EE649-0921-4C05-A92A-7F78896A54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9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00.png"/><Relationship Id="rId18" Type="http://schemas.openxmlformats.org/officeDocument/2006/relationships/image" Target="../media/image23.jpeg"/><Relationship Id="rId3" Type="http://schemas.microsoft.com/office/2007/relationships/hdphoto" Target="../media/hdphoto3.wdp"/><Relationship Id="rId7" Type="http://schemas.openxmlformats.org/officeDocument/2006/relationships/image" Target="../media/image170.png"/><Relationship Id="rId12" Type="http://schemas.openxmlformats.org/officeDocument/2006/relationships/customXml" Target="../ink/ink4.xml"/><Relationship Id="rId17" Type="http://schemas.openxmlformats.org/officeDocument/2006/relationships/image" Target="../media/image220.png"/><Relationship Id="rId2" Type="http://schemas.openxmlformats.org/officeDocument/2006/relationships/image" Target="../media/image20.png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.xml"/><Relationship Id="rId11" Type="http://schemas.openxmlformats.org/officeDocument/2006/relationships/image" Target="../media/image190.png"/><Relationship Id="rId5" Type="http://schemas.openxmlformats.org/officeDocument/2006/relationships/image" Target="../media/image22.png"/><Relationship Id="rId15" Type="http://schemas.openxmlformats.org/officeDocument/2006/relationships/image" Target="../media/image210.png"/><Relationship Id="rId10" Type="http://schemas.openxmlformats.org/officeDocument/2006/relationships/customXml" Target="../ink/ink3.xml"/><Relationship Id="rId4" Type="http://schemas.openxmlformats.org/officeDocument/2006/relationships/image" Target="../media/image21.png"/><Relationship Id="rId9" Type="http://schemas.openxmlformats.org/officeDocument/2006/relationships/image" Target="../media/image180.png"/><Relationship Id="rId14" Type="http://schemas.openxmlformats.org/officeDocument/2006/relationships/customXml" Target="../ink/ink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800"/>
            </a:pPr>
            <a:r>
              <a:rPr lang="en" sz="4900" cap="small" dirty="0">
                <a:latin typeface="Garamond" panose="02020404030301010803" pitchFamily="18" charset="0"/>
              </a:rPr>
              <a:t>The Kellogg Dam</a:t>
            </a:r>
            <a:br>
              <a:rPr lang="en" sz="4800" cap="small" dirty="0">
                <a:latin typeface="Garamond" panose="02020404030301010803" pitchFamily="18" charset="0"/>
              </a:rPr>
            </a:br>
            <a:r>
              <a:rPr lang="en" sz="3100" cap="small" dirty="0">
                <a:latin typeface="Garamond" panose="02020404030301010803" pitchFamily="18" charset="0"/>
              </a:rPr>
              <a:t>An Environmental Justice Example</a:t>
            </a:r>
            <a:endParaRPr sz="3100" cap="small" dirty="0">
              <a:latin typeface="Garamond" panose="02020404030301010803" pitchFamily="18" charset="0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97DDAC7-88D1-A13E-F926-639E5E08990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412503" y="1690688"/>
            <a:ext cx="7366993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EDCEC32A-ABA6-A3E6-65F0-594C0AEE5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42" y="228600"/>
            <a:ext cx="889231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4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C4EDE2B6-2496-A9DD-EF0E-4A49106F1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55" y="228600"/>
            <a:ext cx="805049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5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C4EDE2B6-2496-A9DD-EF0E-4A49106F1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43000"/>
            <a:ext cx="5750350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B3A0FE-E710-68C4-079A-CA3FF6B5D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649060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7EC6D-439E-721E-49E0-8DB081E2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65" y="685800"/>
            <a:ext cx="834887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BBDB1-683B-4CF1-24E5-3AE4443A7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E85C5-D11D-2DB7-8449-27CD310FF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-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E0487-9553-F180-9C11-4A121CD81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73" y="228600"/>
            <a:ext cx="1145705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2C3A7E-296B-5A14-9604-1AF80A980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8600"/>
            <a:ext cx="9601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43AA4-2DCD-EEBE-4A3D-0EF171AAC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1C07F-9266-4BC9-882C-C453BB2CC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-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5AEFEC-F5F3-B871-4498-F119B49C35CF}"/>
              </a:ext>
            </a:extLst>
          </p:cNvPr>
          <p:cNvSpPr txBox="1"/>
          <p:nvPr/>
        </p:nvSpPr>
        <p:spPr>
          <a:xfrm>
            <a:off x="197652" y="829463"/>
            <a:ext cx="24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Garamond" panose="02020404030301010803" pitchFamily="18" charset="0"/>
              </a:rPr>
              <a:t>Before Illinois was the “Land of Lincoln”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B6023-52C6-56EC-B0EA-D504F25E2BD3}"/>
              </a:ext>
            </a:extLst>
          </p:cNvPr>
          <p:cNvSpPr txBox="1"/>
          <p:nvPr/>
        </p:nvSpPr>
        <p:spPr>
          <a:xfrm>
            <a:off x="197652" y="2159036"/>
            <a:ext cx="2731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Garamond" panose="02020404030301010803" pitchFamily="18" charset="0"/>
              </a:rPr>
              <a:t>Before the first shots of The Civil War were fired at Fort Sumpter, SC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39637-490F-C90C-4B30-4915AFF20D25}"/>
              </a:ext>
            </a:extLst>
          </p:cNvPr>
          <p:cNvSpPr txBox="1"/>
          <p:nvPr/>
        </p:nvSpPr>
        <p:spPr>
          <a:xfrm>
            <a:off x="272887" y="3498075"/>
            <a:ext cx="2581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Garamond" panose="02020404030301010803" pitchFamily="18" charset="0"/>
              </a:rPr>
              <a:t>Before the Northern Shoshone territory known as </a:t>
            </a:r>
            <a:r>
              <a:rPr lang="en-US" b="1" dirty="0" err="1">
                <a:latin typeface="Garamond" panose="02020404030301010803" pitchFamily="18" charset="0"/>
              </a:rPr>
              <a:t>ogwa</a:t>
            </a:r>
            <a:r>
              <a:rPr lang="en-US" b="1" dirty="0">
                <a:latin typeface="Garamond" panose="02020404030301010803" pitchFamily="18" charset="0"/>
              </a:rPr>
              <a:t> pe-on (River of the West) became Oregon, the 33</a:t>
            </a:r>
            <a:r>
              <a:rPr lang="en-US" b="1" baseline="30000" dirty="0">
                <a:latin typeface="Garamond" panose="02020404030301010803" pitchFamily="18" charset="0"/>
              </a:rPr>
              <a:t>rd</a:t>
            </a:r>
            <a:r>
              <a:rPr lang="en-US" b="1" dirty="0">
                <a:latin typeface="Garamond" panose="02020404030301010803" pitchFamily="18" charset="0"/>
              </a:rPr>
              <a:t> state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F2DC94-B7DD-D253-CD18-A62876ABDEBD}"/>
              </a:ext>
            </a:extLst>
          </p:cNvPr>
          <p:cNvSpPr txBox="1"/>
          <p:nvPr/>
        </p:nvSpPr>
        <p:spPr>
          <a:xfrm>
            <a:off x="272887" y="5633276"/>
            <a:ext cx="25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Garamond" panose="02020404030301010803" pitchFamily="18" charset="0"/>
              </a:rPr>
              <a:t>There was the Kellogg Dam…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C0B32-8078-D892-D8C3-32709028C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951" y="695428"/>
            <a:ext cx="865133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F799C7-F2D3-9D73-78BB-B082FD012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450" y="2225791"/>
            <a:ext cx="1204137" cy="68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6EDF11-C4A8-4B29-31BB-9BE1AF4CF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388" y="3498075"/>
            <a:ext cx="704258" cy="1828800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C538CA2-A76C-DCF2-79E2-A954F0EEE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045" y="720524"/>
            <a:ext cx="736689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97FA68-AB35-7FE3-8188-5737E195B923}"/>
              </a:ext>
            </a:extLst>
          </p:cNvPr>
          <p:cNvSpPr/>
          <p:nvPr/>
        </p:nvSpPr>
        <p:spPr>
          <a:xfrm>
            <a:off x="42900" y="41656"/>
            <a:ext cx="6880414" cy="794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91440" bIns="91440" rtlCol="0" anchor="t" anchorCtr="0"/>
          <a:lstStyle/>
          <a:p>
            <a:pPr>
              <a:lnSpc>
                <a:spcPct val="150000"/>
              </a:lnSpc>
              <a:defRPr/>
            </a:pPr>
            <a:r>
              <a:rPr kumimoji="0" lang="en-US" sz="28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/>
                <a:ea typeface="Lato"/>
                <a:cs typeface="Lato"/>
              </a:rPr>
              <a:t>Kellogg Dam/99E Bridge History</a:t>
            </a:r>
            <a:endParaRPr kumimoji="0" lang="en-US" sz="2800" b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B37895-6CFE-A103-95CA-404119E3A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5000"/>
                    </a14:imgEffect>
                    <a14:imgEffect>
                      <a14:colorTemperature colorTemp="6197"/>
                    </a14:imgEffect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6585" y="1089061"/>
            <a:ext cx="7481876" cy="5194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61E7B6-4681-9CEE-60A7-61A7F2FB5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00" y="836412"/>
            <a:ext cx="4505325" cy="354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053DEA-73D5-EFBF-93D5-A14259CE054A}"/>
              </a:ext>
            </a:extLst>
          </p:cNvPr>
          <p:cNvSpPr txBox="1"/>
          <p:nvPr/>
        </p:nvSpPr>
        <p:spPr>
          <a:xfrm>
            <a:off x="544530" y="4715838"/>
            <a:ext cx="318499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Dam/Lake – built 1848</a:t>
            </a:r>
          </a:p>
          <a:p>
            <a:r>
              <a:rPr lang="en-US"/>
              <a:t>Standard Mill – collapsed 1901</a:t>
            </a:r>
          </a:p>
          <a:p>
            <a:r>
              <a:rPr lang="en-US"/>
              <a:t>99E bridge – 1934</a:t>
            </a:r>
            <a:endParaRPr lang="en-US">
              <a:cs typeface="Calibri"/>
            </a:endParaRPr>
          </a:p>
          <a:p>
            <a:r>
              <a:rPr lang="en-US"/>
              <a:t>Fish ladder modified - 2003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/>
          <p:nvPr/>
        </p:nvSpPr>
        <p:spPr>
          <a:xfrm>
            <a:off x="1589" y="0"/>
            <a:ext cx="1218577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12" tIns="22851" rIns="45712" bIns="22851" anchor="ctr" anchorCtr="0">
            <a:noAutofit/>
          </a:bodyPr>
          <a:lstStyle/>
          <a:p>
            <a:pPr algn="ctr" defTabSz="457189">
              <a:buClr>
                <a:srgbClr val="000000"/>
              </a:buClr>
              <a:buSzPts val="3600"/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1" name="Google Shape;91;p11"/>
          <p:cNvSpPr/>
          <p:nvPr/>
        </p:nvSpPr>
        <p:spPr>
          <a:xfrm>
            <a:off x="636045" y="636723"/>
            <a:ext cx="3999020" cy="5257799"/>
          </a:xfrm>
          <a:custGeom>
            <a:avLst/>
            <a:gdLst/>
            <a:ahLst/>
            <a:cxnLst/>
            <a:rect l="l" t="t" r="r" b="b"/>
            <a:pathLst>
              <a:path w="4634682" h="5257799" extrusionOk="0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45712" tIns="22851" rIns="45712" bIns="22851" anchor="ctr" anchorCtr="0">
            <a:noAutofit/>
          </a:bodyPr>
          <a:lstStyle/>
          <a:p>
            <a:pPr algn="ctr" defTabSz="457189">
              <a:buClr>
                <a:srgbClr val="000000"/>
              </a:buClr>
              <a:buSzPts val="3600"/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2" name="Google Shape;92;p11"/>
          <p:cNvSpPr txBox="1"/>
          <p:nvPr/>
        </p:nvSpPr>
        <p:spPr>
          <a:xfrm>
            <a:off x="941787" y="869100"/>
            <a:ext cx="3387536" cy="456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22851" rIns="45712" bIns="22851" anchor="t" anchorCtr="0">
            <a:normAutofit/>
          </a:bodyPr>
          <a:lstStyle/>
          <a:p>
            <a:pPr algn="ctr" defTabSz="457189">
              <a:lnSpc>
                <a:spcPct val="90000"/>
              </a:lnSpc>
              <a:buClr>
                <a:srgbClr val="000000"/>
              </a:buClr>
              <a:buSzPts val="8000"/>
            </a:pPr>
            <a:endParaRPr lang="en-US" sz="3600" kern="0" dirty="0">
              <a:solidFill>
                <a:srgbClr val="FFFFFF"/>
              </a:solidFill>
              <a:latin typeface="Garamond" panose="02020404030301010803" pitchFamily="18" charset="0"/>
              <a:ea typeface="Lato"/>
              <a:cs typeface="Lato"/>
              <a:sym typeface="Lato"/>
            </a:endParaRPr>
          </a:p>
          <a:p>
            <a:pPr algn="ctr" defTabSz="457189">
              <a:lnSpc>
                <a:spcPct val="90000"/>
              </a:lnSpc>
              <a:buClr>
                <a:srgbClr val="000000"/>
              </a:buClr>
              <a:buSzPts val="8000"/>
            </a:pPr>
            <a:r>
              <a:rPr lang="en-US" sz="3600" kern="0" dirty="0">
                <a:solidFill>
                  <a:srgbClr val="FFFFFF"/>
                </a:solidFill>
                <a:latin typeface="Garamond" panose="02020404030301010803" pitchFamily="18" charset="0"/>
                <a:ea typeface="Lato"/>
                <a:cs typeface="Lato"/>
                <a:sym typeface="Lato"/>
              </a:rPr>
              <a:t>Environmental Justice Definition</a:t>
            </a:r>
          </a:p>
          <a:p>
            <a:pPr algn="ctr" defTabSz="457189">
              <a:lnSpc>
                <a:spcPct val="90000"/>
              </a:lnSpc>
              <a:buClr>
                <a:srgbClr val="000000"/>
              </a:buClr>
              <a:buSzPts val="8000"/>
            </a:pPr>
            <a:r>
              <a:rPr lang="en-US" sz="3600" kern="0" dirty="0">
                <a:solidFill>
                  <a:srgbClr val="FFFFFF"/>
                </a:solidFill>
                <a:latin typeface="Garamond" panose="02020404030301010803" pitchFamily="18" charset="0"/>
                <a:ea typeface="Lato"/>
                <a:cs typeface="Lato"/>
                <a:sym typeface="Lato"/>
              </a:rPr>
              <a:t>(Simplified)</a:t>
            </a:r>
            <a:endParaRPr sz="3600" kern="0" dirty="0">
              <a:solidFill>
                <a:srgbClr val="000000"/>
              </a:solidFill>
              <a:latin typeface="Garamond" panose="02020404030301010803" pitchFamily="18" charset="0"/>
              <a:cs typeface="Arial"/>
              <a:sym typeface="Arial"/>
            </a:endParaRPr>
          </a:p>
        </p:txBody>
      </p:sp>
      <p:sp>
        <p:nvSpPr>
          <p:cNvPr id="93" name="Google Shape;93;p11"/>
          <p:cNvSpPr/>
          <p:nvPr/>
        </p:nvSpPr>
        <p:spPr>
          <a:xfrm>
            <a:off x="4902091" y="636723"/>
            <a:ext cx="6653864" cy="5251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45712" tIns="22851" rIns="45712" bIns="22851" anchor="t" anchorCtr="0">
            <a:noAutofit/>
          </a:bodyPr>
          <a:lstStyle/>
          <a:p>
            <a:pPr defTabSz="457189">
              <a:buClr>
                <a:srgbClr val="000000"/>
              </a:buClr>
              <a:buSzPts val="3600"/>
            </a:pPr>
            <a:endParaRPr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4" name="Google Shape;94;p11"/>
          <p:cNvSpPr/>
          <p:nvPr/>
        </p:nvSpPr>
        <p:spPr>
          <a:xfrm>
            <a:off x="5130650" y="982272"/>
            <a:ext cx="5947281" cy="433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22851" rIns="45712" bIns="22851" anchor="t" anchorCtr="0">
            <a:noAutofit/>
          </a:bodyPr>
          <a:lstStyle/>
          <a:p>
            <a:pPr algn="ctr" defTabSz="457189">
              <a:lnSpc>
                <a:spcPct val="90000"/>
              </a:lnSpc>
              <a:buClr>
                <a:srgbClr val="FEFFFF"/>
              </a:buClr>
              <a:buSzPts val="4400"/>
            </a:pPr>
            <a:endParaRPr lang="en-US" sz="2200" kern="0" dirty="0">
              <a:solidFill>
                <a:srgbClr val="FEFFFF"/>
              </a:solidFill>
              <a:latin typeface="Garamond" panose="02020404030301010803" pitchFamily="18" charset="0"/>
              <a:ea typeface="Lato Light"/>
              <a:cs typeface="Lato Light"/>
              <a:sym typeface="Lato Light"/>
            </a:endParaRPr>
          </a:p>
          <a:p>
            <a:pPr algn="ctr" defTabSz="457189">
              <a:lnSpc>
                <a:spcPct val="90000"/>
              </a:lnSpc>
              <a:buClr>
                <a:srgbClr val="FEFFFF"/>
              </a:buClr>
              <a:buSzPts val="4400"/>
            </a:pPr>
            <a:r>
              <a:rPr lang="en-US" sz="3600" kern="0" dirty="0">
                <a:solidFill>
                  <a:srgbClr val="FEFFFF"/>
                </a:solidFill>
                <a:latin typeface="Garamond" panose="02020404030301010803" pitchFamily="18" charset="0"/>
                <a:ea typeface="Lato Light"/>
                <a:cs typeface="Lato Light"/>
                <a:sym typeface="Lato Light"/>
              </a:rPr>
              <a:t>Once more…with editing</a:t>
            </a:r>
          </a:p>
          <a:p>
            <a:pPr algn="just" defTabSz="457189">
              <a:lnSpc>
                <a:spcPct val="90000"/>
              </a:lnSpc>
              <a:buClr>
                <a:srgbClr val="FEFFFF"/>
              </a:buClr>
              <a:buSzPts val="4400"/>
            </a:pPr>
            <a:endParaRPr lang="en-US" sz="2800" dirty="0">
              <a:solidFill>
                <a:schemeClr val="bg2"/>
              </a:solidFill>
              <a:latin typeface="Garamond" panose="02020404030301010803" pitchFamily="18" charset="0"/>
              <a:ea typeface="Raleway"/>
              <a:cs typeface="Raleway"/>
              <a:sym typeface="Raleway"/>
            </a:endParaRPr>
          </a:p>
          <a:p>
            <a:pPr algn="just" defTabSz="457189">
              <a:lnSpc>
                <a:spcPct val="90000"/>
              </a:lnSpc>
              <a:buClr>
                <a:srgbClr val="FEFFFF"/>
              </a:buClr>
              <a:buSzPts val="4400"/>
            </a:pPr>
            <a:r>
              <a:rPr lang="en-US" sz="2600" dirty="0">
                <a:solidFill>
                  <a:schemeClr val="bg2"/>
                </a:solidFill>
                <a:latin typeface="Garamond" panose="02020404030301010803" pitchFamily="18" charset="0"/>
                <a:ea typeface="Raleway"/>
                <a:cs typeface="Raleway"/>
                <a:sym typeface="Raleway"/>
              </a:rPr>
              <a:t>The </a:t>
            </a:r>
            <a:r>
              <a:rPr lang="en-US" sz="2600" b="1" dirty="0">
                <a:solidFill>
                  <a:schemeClr val="bg2"/>
                </a:solidFill>
                <a:latin typeface="Garamond" panose="02020404030301010803" pitchFamily="18" charset="0"/>
                <a:ea typeface="Raleway"/>
                <a:cs typeface="Raleway"/>
                <a:sym typeface="Raleway"/>
              </a:rPr>
              <a:t>fair treatment and meaningful involvement</a:t>
            </a:r>
            <a:r>
              <a:rPr lang="en-US" sz="2600" dirty="0">
                <a:solidFill>
                  <a:schemeClr val="bg2"/>
                </a:solidFill>
                <a:latin typeface="Garamond" panose="02020404030301010803" pitchFamily="18" charset="0"/>
                <a:ea typeface="Raleway"/>
                <a:cs typeface="Raleway"/>
                <a:sym typeface="Raleway"/>
              </a:rPr>
              <a:t> of all people regardless of race, color, national origin, or income with respect to the development, implementation, and enforcement of environmental laws, regulations, and policies</a:t>
            </a:r>
            <a:endParaRPr lang="en-US" sz="2600" kern="0" dirty="0">
              <a:solidFill>
                <a:srgbClr val="FEFFFF"/>
              </a:solidFill>
              <a:latin typeface="Garamond" panose="02020404030301010803" pitchFamily="18" charset="0"/>
              <a:ea typeface="Lato Light"/>
              <a:cs typeface="Lato Light"/>
              <a:sym typeface="Lato Light"/>
            </a:endParaRPr>
          </a:p>
          <a:p>
            <a:pPr algn="ctr" defTabSz="457189">
              <a:lnSpc>
                <a:spcPct val="90000"/>
              </a:lnSpc>
              <a:buClr>
                <a:srgbClr val="FEFFFF"/>
              </a:buClr>
              <a:buSzPts val="4400"/>
            </a:pPr>
            <a:endParaRPr sz="700" kern="0" dirty="0">
              <a:solidFill>
                <a:srgbClr val="000000"/>
              </a:solidFill>
              <a:latin typeface="Garamond" panose="02020404030301010803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14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0FD9EFB-A824-B03D-4A82-BDCEF0FAD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brightnessContrast bright="19000" contrast="-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7499" y="2178496"/>
            <a:ext cx="7677150" cy="434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32DD38-81DC-C85A-A0E9-AFEE3182D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20" y="336105"/>
            <a:ext cx="4741842" cy="4657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DBA1B-8821-4F13-479F-0C3000A3B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540" y="202811"/>
            <a:ext cx="2894774" cy="26560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1DF4EEF-CE6A-B478-B2E4-13934EE4F732}"/>
                  </a:ext>
                </a:extLst>
              </p14:cNvPr>
              <p14:cNvContentPartPr/>
              <p14:nvPr/>
            </p14:nvContentPartPr>
            <p14:xfrm>
              <a:off x="4006338" y="3572892"/>
              <a:ext cx="822321" cy="57088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1DF4EEF-CE6A-B478-B2E4-13934EE4F7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52356" y="3465179"/>
                <a:ext cx="929924" cy="272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5B2471F-26FE-68C7-17F5-A906E94430F9}"/>
                  </a:ext>
                </a:extLst>
              </p14:cNvPr>
              <p14:cNvContentPartPr/>
              <p14:nvPr/>
            </p14:nvContentPartPr>
            <p14:xfrm>
              <a:off x="7448339" y="2424402"/>
              <a:ext cx="1095840" cy="32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5B2471F-26FE-68C7-17F5-A906E94430F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94339" y="2316402"/>
                <a:ext cx="120348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7F59355-F2B0-1483-4887-C846197219CD}"/>
                  </a:ext>
                </a:extLst>
              </p14:cNvPr>
              <p14:cNvContentPartPr/>
              <p14:nvPr/>
            </p14:nvContentPartPr>
            <p14:xfrm>
              <a:off x="8362739" y="2599002"/>
              <a:ext cx="628200" cy="62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7F59355-F2B0-1483-4887-C846197219C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08739" y="2491002"/>
                <a:ext cx="73584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624B812-BA0A-EBC7-9643-9242C6798484}"/>
                  </a:ext>
                </a:extLst>
              </p14:cNvPr>
              <p14:cNvContentPartPr/>
              <p14:nvPr/>
            </p14:nvContentPartPr>
            <p14:xfrm>
              <a:off x="8013179" y="2814282"/>
              <a:ext cx="2044080" cy="74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624B812-BA0A-EBC7-9643-9242C67984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59179" y="2706282"/>
                <a:ext cx="215172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770A68E-FBCA-FF75-3F54-F2FC37F086E4}"/>
                  </a:ext>
                </a:extLst>
              </p14:cNvPr>
              <p14:cNvContentPartPr/>
              <p14:nvPr/>
            </p14:nvContentPartPr>
            <p14:xfrm>
              <a:off x="7458779" y="3009042"/>
              <a:ext cx="1160640" cy="21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770A68E-FBCA-FF75-3F54-F2FC37F086E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04762" y="2901042"/>
                <a:ext cx="1268313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AC16765-6E47-4DB9-335B-77FADBF8B736}"/>
                  </a:ext>
                </a:extLst>
              </p14:cNvPr>
              <p14:cNvContentPartPr/>
              <p14:nvPr/>
            </p14:nvContentPartPr>
            <p14:xfrm>
              <a:off x="2007639" y="3836116"/>
              <a:ext cx="2911006" cy="124085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AC16765-6E47-4DB9-335B-77FADBF8B73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53638" y="3728216"/>
                <a:ext cx="3018648" cy="339525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59E180DB-4588-93A3-C1B3-C4ED129BB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90" y="173266"/>
            <a:ext cx="1741959" cy="21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7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0B6DB-E0A2-5218-1718-CFC991B42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8A363A-0DAD-2D9A-325B-4B0305073E4B}"/>
              </a:ext>
            </a:extLst>
          </p:cNvPr>
          <p:cNvSpPr/>
          <p:nvPr/>
        </p:nvSpPr>
        <p:spPr>
          <a:xfrm>
            <a:off x="1" y="0"/>
            <a:ext cx="3667874" cy="794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91440" bIns="91440" rtlCol="0" anchor="t" anchorCtr="0"/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Lato"/>
                <a:cs typeface="Lato"/>
              </a:rPr>
              <a:t>Project Context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2E63FD-41FC-A5EF-7867-213B70A66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27" y="1371600"/>
            <a:ext cx="542432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FDF374-E689-DD58-F18E-1BC01F4DF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347" y="1371600"/>
            <a:ext cx="547842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7ABD88-C460-A904-CAE5-4C8EE508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96" y="685800"/>
            <a:ext cx="6631619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D12471-C38C-B801-396B-40CE48B56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404" y="685800"/>
            <a:ext cx="416250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C84B9C-7C7B-A8CB-3666-DCCE498542C1}"/>
              </a:ext>
            </a:extLst>
          </p:cNvPr>
          <p:cNvSpPr txBox="1"/>
          <p:nvPr/>
        </p:nvSpPr>
        <p:spPr>
          <a:xfrm>
            <a:off x="9081336" y="1617732"/>
            <a:ext cx="2175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aramond" panose="02020404030301010803" pitchFamily="18" charset="0"/>
              </a:rPr>
              <a:t>Milwaukie</a:t>
            </a:r>
          </a:p>
          <a:p>
            <a:pPr algn="ctr"/>
            <a:r>
              <a:rPr lang="en-US" sz="2000" b="1" dirty="0">
                <a:latin typeface="Garamond" panose="02020404030301010803" pitchFamily="18" charset="0"/>
              </a:rPr>
              <a:t>The Kellogg Dam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05B4DA9-7E2D-9BB2-A2E4-26D2229D0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616" y="2497068"/>
            <a:ext cx="4018307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64E00D-BD2A-9F13-C2C3-E423E722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7" y="914400"/>
            <a:ext cx="7772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5F6AC-B62F-6BB6-0EDE-46955285E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small" dirty="0">
                <a:latin typeface="Garamond" panose="02020404030301010803" pitchFamily="18" charset="0"/>
              </a:rPr>
              <a:t>Rather Typical Watershed Speak…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3196E-C398-CCEF-F676-0195CA868C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Near total </a:t>
            </a:r>
            <a:r>
              <a:rPr lang="en-US" dirty="0">
                <a:solidFill>
                  <a:srgbClr val="FF0000"/>
                </a:solidFill>
                <a:latin typeface="Garamond" panose="02020404030301010803" pitchFamily="18" charset="0"/>
              </a:rPr>
              <a:t>anadromy</a:t>
            </a:r>
            <a:r>
              <a:rPr lang="en-US" dirty="0">
                <a:latin typeface="Garamond" panose="02020404030301010803" pitchFamily="18" charset="0"/>
              </a:rPr>
              <a:t> barrier</a:t>
            </a:r>
          </a:p>
          <a:p>
            <a:r>
              <a:rPr lang="en-US" dirty="0">
                <a:latin typeface="Garamond" panose="02020404030301010803" pitchFamily="18" charset="0"/>
              </a:rPr>
              <a:t>Restoration of 14.5 habitat acres</a:t>
            </a:r>
          </a:p>
          <a:p>
            <a:r>
              <a:rPr lang="en-US" dirty="0">
                <a:latin typeface="Garamond" panose="02020404030301010803" pitchFamily="18" charset="0"/>
              </a:rPr>
              <a:t>Regional trail connections</a:t>
            </a:r>
          </a:p>
          <a:p>
            <a:r>
              <a:rPr lang="en-US" dirty="0">
                <a:latin typeface="Garamond" panose="02020404030301010803" pitchFamily="18" charset="0"/>
              </a:rPr>
              <a:t>Highway bridge improvements</a:t>
            </a:r>
          </a:p>
          <a:p>
            <a:r>
              <a:rPr lang="en-US" dirty="0">
                <a:latin typeface="Garamond" panose="02020404030301010803" pitchFamily="18" charset="0"/>
              </a:rPr>
              <a:t>Increased floodway capacity</a:t>
            </a:r>
          </a:p>
          <a:p>
            <a:r>
              <a:rPr lang="en-US" dirty="0">
                <a:latin typeface="Garamond" panose="02020404030301010803" pitchFamily="18" charset="0"/>
              </a:rPr>
              <a:t>Climate resiliency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DDF18A-AF5E-57D8-BB07-730F14D69A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85697"/>
            <a:ext cx="5181600" cy="3431193"/>
          </a:xfrm>
        </p:spPr>
      </p:pic>
    </p:spTree>
    <p:extLst>
      <p:ext uri="{BB962C8B-B14F-4D97-AF65-F5344CB8AC3E}">
        <p14:creationId xmlns:p14="http://schemas.microsoft.com/office/powerpoint/2010/main" val="8370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a river&#10;&#10;Description automatically generated">
            <a:extLst>
              <a:ext uri="{FF2B5EF4-FFF2-40B4-BE49-F238E27FC236}">
                <a16:creationId xmlns:a16="http://schemas.microsoft.com/office/drawing/2014/main" id="{CBE510D8-1696-5672-B940-9F6EAD812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 b="114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3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5F6AC-B62F-6BB6-0EDE-46955285E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cap="small" dirty="0">
                <a:latin typeface="Garamond" panose="02020404030301010803" pitchFamily="18" charset="0"/>
              </a:rPr>
              <a:t>New Social/Environmental Justice Speak…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48FE22-6CDD-A611-DEEB-18E2FB5903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95643" y="1825625"/>
            <a:ext cx="4466714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9EEA7-A8EA-F631-1FEF-D0086990D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00315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Strong community support</a:t>
            </a:r>
          </a:p>
          <a:p>
            <a:r>
              <a:rPr lang="en-US" dirty="0">
                <a:latin typeface="Garamond" panose="02020404030301010803" pitchFamily="18" charset="0"/>
              </a:rPr>
              <a:t>Equity focus area</a:t>
            </a:r>
          </a:p>
          <a:p>
            <a:r>
              <a:rPr lang="en-US" dirty="0">
                <a:latin typeface="Garamond" panose="02020404030301010803" pitchFamily="18" charset="0"/>
              </a:rPr>
              <a:t>Proximity to Milwaukie HS: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50% BIPOC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60% Free or Discounted Lunch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Living laboratory – student monitoring</a:t>
            </a:r>
          </a:p>
          <a:p>
            <a:r>
              <a:rPr lang="en-US" dirty="0">
                <a:latin typeface="Garamond" panose="02020404030301010803" pitchFamily="18" charset="0"/>
              </a:rPr>
              <a:t>Workforce development </a:t>
            </a:r>
          </a:p>
          <a:p>
            <a:r>
              <a:rPr lang="en-US" dirty="0">
                <a:latin typeface="Garamond" panose="02020404030301010803" pitchFamily="18" charset="0"/>
              </a:rPr>
              <a:t>Community partnerships</a:t>
            </a:r>
          </a:p>
          <a:p>
            <a:r>
              <a:rPr lang="en-US" dirty="0">
                <a:latin typeface="Garamond" panose="02020404030301010803" pitchFamily="18" charset="0"/>
              </a:rPr>
              <a:t>Paid underserved community member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11604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B74A8-E074-4C50-A208-3B14EF814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31" y="1600200"/>
            <a:ext cx="6036118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2B97B-7811-2DC6-4501-77DF58364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650" y="1600200"/>
            <a:ext cx="496041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94F5C-1AE8-29E4-2F20-2BAA6ACED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6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6AABE-A777-DD25-AEF6-F55004137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-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2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"/>
            <a:ext cx="12193193" cy="68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D6443-3603-C100-FA0F-5DD1AE8CFB1A}"/>
              </a:ext>
            </a:extLst>
          </p:cNvPr>
          <p:cNvSpPr/>
          <p:nvPr/>
        </p:nvSpPr>
        <p:spPr>
          <a:xfrm>
            <a:off x="-1" y="0"/>
            <a:ext cx="3943847" cy="7947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91440" bIns="91440" rtlCol="0" anchor="t" anchorCtr="0"/>
          <a:lstStyle/>
          <a:p>
            <a:pPr>
              <a:lnSpc>
                <a:spcPct val="150000"/>
              </a:lnSpc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/>
                <a:ea typeface="Lato"/>
                <a:cs typeface="Lato"/>
              </a:rPr>
              <a:t>Project Funding</a:t>
            </a:r>
          </a:p>
          <a:p>
            <a:pPr>
              <a:lnSpc>
                <a:spcPct val="150000"/>
              </a:lnSpc>
              <a:defRPr/>
            </a:pP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A0472D0-1A71-4F08-8917-ED7B04215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363092"/>
              </p:ext>
            </p:extLst>
          </p:nvPr>
        </p:nvGraphicFramePr>
        <p:xfrm>
          <a:off x="5347581" y="1740962"/>
          <a:ext cx="4432521" cy="2107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CE041A-E494-1585-E75E-6D73E7E35524}"/>
              </a:ext>
            </a:extLst>
          </p:cNvPr>
          <p:cNvSpPr txBox="1"/>
          <p:nvPr/>
        </p:nvSpPr>
        <p:spPr>
          <a:xfrm>
            <a:off x="477077" y="1407381"/>
            <a:ext cx="45879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Private, Local, State Funding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Federal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Critical to complete complex multi-benefit projects with diverse benefits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$100M needed to complete Kellogg Project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78AEE0E-44C1-C8A4-576B-DAE81329B4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4337683"/>
              </p:ext>
            </p:extLst>
          </p:nvPr>
        </p:nvGraphicFramePr>
        <p:xfrm>
          <a:off x="942174" y="1837126"/>
          <a:ext cx="4228326" cy="2011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006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BA888-071E-358F-06BB-FD427F0BD428}"/>
              </a:ext>
            </a:extLst>
          </p:cNvPr>
          <p:cNvSpPr txBox="1"/>
          <p:nvPr/>
        </p:nvSpPr>
        <p:spPr>
          <a:xfrm>
            <a:off x="450168" y="2046834"/>
            <a:ext cx="3429000" cy="45232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latin typeface="Garamond" panose="02020404030301010803" pitchFamily="18" charset="0"/>
              </a:rPr>
              <a:t>Kellogg Creek Watershed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Justice 40 Initiative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Census Tract 208: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Kellogg Dam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Environmental Burden Rank-Impaired Surface Water, Hazardous Site, transportation.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Clackamas Census Tract: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41005022108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Low Income Burden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67EEF-F0F2-C296-2FC1-F189081C5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373" y="514999"/>
            <a:ext cx="8100517" cy="605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7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1843D-8F66-094E-D8F5-51E95DEE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D067AA-C634-4B9D-69FA-F6B3C71CF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470" y="0"/>
            <a:ext cx="8875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0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358BA-7D7B-8792-A74D-073FC94EF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05" y="228600"/>
            <a:ext cx="4791610" cy="6400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F73455-7625-43C9-1C41-E07034C9A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300" y="228600"/>
            <a:ext cx="3966599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FD637B-E57A-ECFD-9308-08A431848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370" y="3429000"/>
            <a:ext cx="419245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18152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CE022-329E-A4C4-3984-444AB663F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5BD13-C980-FF31-2150-E4150FEEC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-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0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DF455-F462-4232-82D7-F5005156A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76" y="228600"/>
            <a:ext cx="743764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3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40D1B33A-D9E6-0988-C821-A090A3756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450" y="228600"/>
            <a:ext cx="90370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70FF9399-D258-AC4F-E67F-ABD3F2589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460" y="228600"/>
            <a:ext cx="906307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DFAB709A-FBBD-8EA4-C497-49B61F92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82" y="228600"/>
            <a:ext cx="98456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57BAE19E-4A6C-06CA-BCEC-24EE75E05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627" y="228600"/>
            <a:ext cx="860074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696</Words>
  <Application>Microsoft Macintosh PowerPoint</Application>
  <PresentationFormat>Widescreen</PresentationFormat>
  <Paragraphs>103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Garamond</vt:lpstr>
      <vt:lpstr>Lato Light</vt:lpstr>
      <vt:lpstr>Wingdings</vt:lpstr>
      <vt:lpstr>Office Theme</vt:lpstr>
      <vt:lpstr>1_Office Theme</vt:lpstr>
      <vt:lpstr>The Kellogg Dam An Environmental Justice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Rather Typical Watershed Speak…</vt:lpstr>
      <vt:lpstr>PowerPoint Presentation</vt:lpstr>
      <vt:lpstr>New Social/Environmental Justice Speak…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Justice Explained</dc:title>
  <dc:creator>Leslie King</dc:creator>
  <cp:lastModifiedBy>Leslie King</cp:lastModifiedBy>
  <cp:revision>55</cp:revision>
  <dcterms:created xsi:type="dcterms:W3CDTF">2023-10-18T22:31:35Z</dcterms:created>
  <dcterms:modified xsi:type="dcterms:W3CDTF">2024-12-06T23:09:45Z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b73270-2993-4076-be47-9c78f42a1e84_Enabled">
    <vt:lpwstr>true</vt:lpwstr>
  </property>
  <property fmtid="{D5CDD505-2E9C-101B-9397-08002B2CF9AE}" pid="3" name="MSIP_Label_09b73270-2993-4076-be47-9c78f42a1e84_SetDate">
    <vt:lpwstr>2024-01-22T15:53:35Z</vt:lpwstr>
  </property>
  <property fmtid="{D5CDD505-2E9C-101B-9397-08002B2CF9AE}" pid="4" name="MSIP_Label_09b73270-2993-4076-be47-9c78f42a1e84_Method">
    <vt:lpwstr>Privileged</vt:lpwstr>
  </property>
  <property fmtid="{D5CDD505-2E9C-101B-9397-08002B2CF9AE}" pid="5" name="MSIP_Label_09b73270-2993-4076-be47-9c78f42a1e84_Name">
    <vt:lpwstr>Level 1 - Published (Items)</vt:lpwstr>
  </property>
  <property fmtid="{D5CDD505-2E9C-101B-9397-08002B2CF9AE}" pid="6" name="MSIP_Label_09b73270-2993-4076-be47-9c78f42a1e84_SiteId">
    <vt:lpwstr>aa3f6932-fa7c-47b4-a0ce-a598cad161cf</vt:lpwstr>
  </property>
  <property fmtid="{D5CDD505-2E9C-101B-9397-08002B2CF9AE}" pid="7" name="MSIP_Label_09b73270-2993-4076-be47-9c78f42a1e84_ActionId">
    <vt:lpwstr>d347df7b-c899-4d46-8410-9f693bee891b</vt:lpwstr>
  </property>
  <property fmtid="{D5CDD505-2E9C-101B-9397-08002B2CF9AE}" pid="8" name="MSIP_Label_09b73270-2993-4076-be47-9c78f42a1e84_ContentBits">
    <vt:lpwstr>0</vt:lpwstr>
  </property>
</Properties>
</file>