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342" r:id="rId3"/>
    <p:sldId id="270" r:id="rId4"/>
    <p:sldId id="394" r:id="rId5"/>
    <p:sldId id="395" r:id="rId6"/>
    <p:sldId id="259" r:id="rId7"/>
    <p:sldId id="396" r:id="rId8"/>
    <p:sldId id="257" r:id="rId9"/>
    <p:sldId id="420" r:id="rId10"/>
    <p:sldId id="261" r:id="rId11"/>
    <p:sldId id="262" r:id="rId12"/>
    <p:sldId id="263" r:id="rId13"/>
    <p:sldId id="268" r:id="rId14"/>
    <p:sldId id="272" r:id="rId15"/>
    <p:sldId id="271" r:id="rId16"/>
    <p:sldId id="269" r:id="rId17"/>
    <p:sldId id="273" r:id="rId18"/>
    <p:sldId id="274" r:id="rId19"/>
    <p:sldId id="275" r:id="rId20"/>
    <p:sldId id="277" r:id="rId21"/>
    <p:sldId id="279" r:id="rId22"/>
    <p:sldId id="278" r:id="rId23"/>
    <p:sldId id="421" r:id="rId24"/>
    <p:sldId id="426" r:id="rId25"/>
    <p:sldId id="422" r:id="rId26"/>
    <p:sldId id="425" r:id="rId27"/>
    <p:sldId id="359" r:id="rId28"/>
    <p:sldId id="431" r:id="rId29"/>
    <p:sldId id="324" r:id="rId30"/>
    <p:sldId id="423" r:id="rId31"/>
    <p:sldId id="424" r:id="rId32"/>
    <p:sldId id="427" r:id="rId33"/>
    <p:sldId id="428" r:id="rId34"/>
    <p:sldId id="432" r:id="rId35"/>
    <p:sldId id="433" r:id="rId36"/>
    <p:sldId id="434" r:id="rId37"/>
    <p:sldId id="429" r:id="rId38"/>
    <p:sldId id="43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15"/>
    <p:restoredTop sz="83257"/>
  </p:normalViewPr>
  <p:slideViewPr>
    <p:cSldViewPr snapToGrid="0">
      <p:cViewPr varScale="1">
        <p:scale>
          <a:sx n="92" d="100"/>
          <a:sy n="92" d="100"/>
        </p:scale>
        <p:origin x="8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452B3-FB6F-B040-934F-D6B913C027BE}" type="datetimeFigureOut">
              <a:rPr lang="en-US" smtClean="0"/>
              <a:t>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8EFC-C4D1-924D-ACAE-39141512E919}" type="slidenum">
              <a:rPr lang="en-US" smtClean="0"/>
              <a:t>‹#›</a:t>
            </a:fld>
            <a:endParaRPr lang="en-US"/>
          </a:p>
        </p:txBody>
      </p:sp>
    </p:spTree>
    <p:extLst>
      <p:ext uri="{BB962C8B-B14F-4D97-AF65-F5344CB8AC3E}">
        <p14:creationId xmlns:p14="http://schemas.microsoft.com/office/powerpoint/2010/main" val="785127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4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4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4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4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Vanport</a:t>
            </a:r>
            <a:r>
              <a:rPr lang="en-US" dirty="0"/>
              <a:t> Flood, 1948</a:t>
            </a:r>
          </a:p>
        </p:txBody>
      </p:sp>
      <p:sp>
        <p:nvSpPr>
          <p:cNvPr id="4" name="Slide Number Placeholder 3"/>
          <p:cNvSpPr>
            <a:spLocks noGrp="1"/>
          </p:cNvSpPr>
          <p:nvPr>
            <p:ph type="sldNum" sz="quarter" idx="5"/>
          </p:nvPr>
        </p:nvSpPr>
        <p:spPr/>
        <p:txBody>
          <a:bodyPr/>
          <a:lstStyle/>
          <a:p>
            <a:fld id="{87364CD0-69F9-A44F-9A2D-64ECDCB3E895}" type="slidenum">
              <a:rPr lang="en-US" smtClean="0"/>
              <a:t>27</a:t>
            </a:fld>
            <a:endParaRPr lang="en-US"/>
          </a:p>
        </p:txBody>
      </p:sp>
    </p:spTree>
    <p:extLst>
      <p:ext uri="{BB962C8B-B14F-4D97-AF65-F5344CB8AC3E}">
        <p14:creationId xmlns:p14="http://schemas.microsoft.com/office/powerpoint/2010/main" val="1776333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Vanport</a:t>
            </a:r>
            <a:r>
              <a:rPr lang="en-US" dirty="0"/>
              <a:t> Flood, 1948</a:t>
            </a:r>
          </a:p>
        </p:txBody>
      </p:sp>
      <p:sp>
        <p:nvSpPr>
          <p:cNvPr id="4" name="Slide Number Placeholder 3"/>
          <p:cNvSpPr>
            <a:spLocks noGrp="1"/>
          </p:cNvSpPr>
          <p:nvPr>
            <p:ph type="sldNum" sz="quarter" idx="5"/>
          </p:nvPr>
        </p:nvSpPr>
        <p:spPr/>
        <p:txBody>
          <a:bodyPr/>
          <a:lstStyle/>
          <a:p>
            <a:fld id="{87364CD0-69F9-A44F-9A2D-64ECDCB3E895}" type="slidenum">
              <a:rPr lang="en-US" smtClean="0"/>
              <a:t>28</a:t>
            </a:fld>
            <a:endParaRPr lang="en-US"/>
          </a:p>
        </p:txBody>
      </p:sp>
    </p:spTree>
    <p:extLst>
      <p:ext uri="{BB962C8B-B14F-4D97-AF65-F5344CB8AC3E}">
        <p14:creationId xmlns:p14="http://schemas.microsoft.com/office/powerpoint/2010/main" val="140772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aramond" panose="02020404030301010803" pitchFamily="18" charset="0"/>
              </a:rPr>
              <a:t>Black </a:t>
            </a:r>
            <a:r>
              <a:rPr lang="en-US" dirty="0" err="1">
                <a:latin typeface="Garamond" panose="02020404030301010803" pitchFamily="18" charset="0"/>
              </a:rPr>
              <a:t>Vanport</a:t>
            </a:r>
            <a:r>
              <a:rPr lang="en-US" dirty="0">
                <a:latin typeface="Garamond" panose="02020404030301010803" pitchFamily="18" charset="0"/>
              </a:rPr>
              <a:t> Flood survivors take refuge at local Episcopal Church– briefly…</a:t>
            </a:r>
          </a:p>
        </p:txBody>
      </p:sp>
      <p:sp>
        <p:nvSpPr>
          <p:cNvPr id="4" name="Slide Number Placeholder 3"/>
          <p:cNvSpPr>
            <a:spLocks noGrp="1"/>
          </p:cNvSpPr>
          <p:nvPr>
            <p:ph type="sldNum" sz="quarter" idx="5"/>
          </p:nvPr>
        </p:nvSpPr>
        <p:spPr/>
        <p:txBody>
          <a:bodyPr/>
          <a:lstStyle/>
          <a:p>
            <a:fld id="{87364CD0-69F9-A44F-9A2D-64ECDCB3E895}" type="slidenum">
              <a:rPr lang="en-US" smtClean="0"/>
              <a:t>29</a:t>
            </a:fld>
            <a:endParaRPr lang="en-US"/>
          </a:p>
        </p:txBody>
      </p:sp>
    </p:spTree>
    <p:extLst>
      <p:ext uri="{BB962C8B-B14F-4D97-AF65-F5344CB8AC3E}">
        <p14:creationId xmlns:p14="http://schemas.microsoft.com/office/powerpoint/2010/main" val="260712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aramond" panose="02020404030301010803" pitchFamily="18" charset="0"/>
              </a:rPr>
              <a:t>Childhood Bedroom, Ingleside</a:t>
            </a:r>
          </a:p>
          <a:p>
            <a:r>
              <a:rPr lang="en-US" dirty="0">
                <a:latin typeface="Garamond" panose="02020404030301010803" pitchFamily="18" charset="0"/>
              </a:rPr>
              <a:t>Norfolk, Virginia USA</a:t>
            </a:r>
          </a:p>
          <a:p>
            <a:r>
              <a:rPr lang="en-US" dirty="0">
                <a:latin typeface="Garamond" panose="02020404030301010803" pitchFamily="18" charset="0"/>
              </a:rPr>
              <a:t>(photo taken by my Mother, Althea)</a:t>
            </a:r>
          </a:p>
        </p:txBody>
      </p:sp>
      <p:sp>
        <p:nvSpPr>
          <p:cNvPr id="4" name="Slide Number Placeholder 3"/>
          <p:cNvSpPr>
            <a:spLocks noGrp="1"/>
          </p:cNvSpPr>
          <p:nvPr>
            <p:ph type="sldNum" sz="quarter" idx="5"/>
          </p:nvPr>
        </p:nvSpPr>
        <p:spPr/>
        <p:txBody>
          <a:bodyPr/>
          <a:lstStyle/>
          <a:p>
            <a:fld id="{87364CD0-69F9-A44F-9A2D-64ECDCB3E895}" type="slidenum">
              <a:rPr lang="en-US" smtClean="0"/>
              <a:t>2</a:t>
            </a:fld>
            <a:endParaRPr lang="en-US"/>
          </a:p>
        </p:txBody>
      </p:sp>
    </p:spTree>
    <p:extLst>
      <p:ext uri="{BB962C8B-B14F-4D97-AF65-F5344CB8AC3E}">
        <p14:creationId xmlns:p14="http://schemas.microsoft.com/office/powerpoint/2010/main" val="304528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Garamond" panose="02020404030301010803" pitchFamily="18" charset="0"/>
              </a:rPr>
              <a:t>OpEd</a:t>
            </a:r>
            <a:r>
              <a:rPr lang="en-US" dirty="0">
                <a:latin typeface="Garamond" panose="02020404030301010803" pitchFamily="18" charset="0"/>
              </a:rPr>
              <a:t>, 2022</a:t>
            </a:r>
          </a:p>
          <a:p>
            <a:r>
              <a:rPr lang="en-US" dirty="0">
                <a:latin typeface="Garamond" panose="02020404030301010803" pitchFamily="18" charset="0"/>
              </a:rPr>
              <a:t>Basis for Dr Invisible Comic</a:t>
            </a:r>
          </a:p>
        </p:txBody>
      </p:sp>
      <p:sp>
        <p:nvSpPr>
          <p:cNvPr id="4" name="Slide Number Placeholder 3"/>
          <p:cNvSpPr>
            <a:spLocks noGrp="1"/>
          </p:cNvSpPr>
          <p:nvPr>
            <p:ph type="sldNum" sz="quarter" idx="5"/>
          </p:nvPr>
        </p:nvSpPr>
        <p:spPr/>
        <p:txBody>
          <a:bodyPr/>
          <a:lstStyle/>
          <a:p>
            <a:fld id="{87364CD0-69F9-A44F-9A2D-64ECDCB3E895}" type="slidenum">
              <a:rPr lang="en-US" smtClean="0"/>
              <a:t>3</a:t>
            </a:fld>
            <a:endParaRPr lang="en-US"/>
          </a:p>
        </p:txBody>
      </p:sp>
    </p:spTree>
    <p:extLst>
      <p:ext uri="{BB962C8B-B14F-4D97-AF65-F5344CB8AC3E}">
        <p14:creationId xmlns:p14="http://schemas.microsoft.com/office/powerpoint/2010/main" val="1794961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3819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solidFill>
                  <a:srgbClr val="333333"/>
                </a:solidFill>
                <a:highlight>
                  <a:srgbClr val="FFFFFF"/>
                </a:highlight>
                <a:latin typeface="Times New Roman"/>
                <a:ea typeface="Times New Roman"/>
                <a:cs typeface="Times New Roman"/>
                <a:sym typeface="Times New Roman"/>
              </a:rPr>
              <a:t>Pulido (2016b) argues that environmental racism is a product of racial capitalism achieved by first producing social difference in order to extract value and then operationalizing nonwhite devaluation. Pulido (2016b) describes differential value as “the production of recognized differences that result in distinct kind of values… [which] become critical in the accumulation of surplus — both profits and power” (p. 4). </a:t>
            </a:r>
            <a:endParaRPr sz="1200">
              <a:solidFill>
                <a:srgbClr val="333333"/>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97" name="Google Shape;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93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8B9A0-BF39-4886-7FDB-4A9A7F33D4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5EFB29-DA3B-28D3-A1AC-E0494C6694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2FA1B-2815-B188-13CC-69463EC701E6}"/>
              </a:ext>
            </a:extLst>
          </p:cNvPr>
          <p:cNvSpPr>
            <a:spLocks noGrp="1"/>
          </p:cNvSpPr>
          <p:nvPr>
            <p:ph type="dt" sz="half" idx="10"/>
          </p:nvPr>
        </p:nvSpPr>
        <p:spPr/>
        <p:txBody>
          <a:bodyPr/>
          <a:lstStyle/>
          <a:p>
            <a:fld id="{3F0120F5-2943-8044-A31B-4A4FABB32FD3}" type="datetimeFigureOut">
              <a:rPr lang="en-US" smtClean="0"/>
              <a:t>12/5/24</a:t>
            </a:fld>
            <a:endParaRPr lang="en-US"/>
          </a:p>
        </p:txBody>
      </p:sp>
      <p:sp>
        <p:nvSpPr>
          <p:cNvPr id="5" name="Footer Placeholder 4">
            <a:extLst>
              <a:ext uri="{FF2B5EF4-FFF2-40B4-BE49-F238E27FC236}">
                <a16:creationId xmlns:a16="http://schemas.microsoft.com/office/drawing/2014/main" id="{93890C25-2910-B654-383A-D1D0510B3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DE620A-94F5-595A-DB2E-FFAB39A34219}"/>
              </a:ext>
            </a:extLst>
          </p:cNvPr>
          <p:cNvSpPr>
            <a:spLocks noGrp="1"/>
          </p:cNvSpPr>
          <p:nvPr>
            <p:ph type="sldNum" sz="quarter" idx="12"/>
          </p:nvPr>
        </p:nvSpPr>
        <p:spPr/>
        <p:txBody>
          <a:bodyPr/>
          <a:lstStyle/>
          <a:p>
            <a:fld id="{CDE39C13-E384-E54B-A3FE-BD91301CFC63}" type="slidenum">
              <a:rPr lang="en-US" smtClean="0"/>
              <a:t>‹#›</a:t>
            </a:fld>
            <a:endParaRPr lang="en-US"/>
          </a:p>
        </p:txBody>
      </p:sp>
    </p:spTree>
    <p:extLst>
      <p:ext uri="{BB962C8B-B14F-4D97-AF65-F5344CB8AC3E}">
        <p14:creationId xmlns:p14="http://schemas.microsoft.com/office/powerpoint/2010/main" val="1822445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0848B-A60E-FF0A-FEC3-2AECDA438B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313256-D9ED-971A-A37D-AD79A64ADA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A8DBE-9D04-5F77-0611-688F0F579CBB}"/>
              </a:ext>
            </a:extLst>
          </p:cNvPr>
          <p:cNvSpPr>
            <a:spLocks noGrp="1"/>
          </p:cNvSpPr>
          <p:nvPr>
            <p:ph type="dt" sz="half" idx="10"/>
          </p:nvPr>
        </p:nvSpPr>
        <p:spPr/>
        <p:txBody>
          <a:bodyPr/>
          <a:lstStyle/>
          <a:p>
            <a:fld id="{3F0120F5-2943-8044-A31B-4A4FABB32FD3}" type="datetimeFigureOut">
              <a:rPr lang="en-US" smtClean="0"/>
              <a:t>12/5/24</a:t>
            </a:fld>
            <a:endParaRPr lang="en-US"/>
          </a:p>
        </p:txBody>
      </p:sp>
      <p:sp>
        <p:nvSpPr>
          <p:cNvPr id="5" name="Footer Placeholder 4">
            <a:extLst>
              <a:ext uri="{FF2B5EF4-FFF2-40B4-BE49-F238E27FC236}">
                <a16:creationId xmlns:a16="http://schemas.microsoft.com/office/drawing/2014/main" id="{BADAB797-D06D-A432-640D-CFEB4B42E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1A50F-E6F2-1C50-B74D-4ADE9C23ABC6}"/>
              </a:ext>
            </a:extLst>
          </p:cNvPr>
          <p:cNvSpPr>
            <a:spLocks noGrp="1"/>
          </p:cNvSpPr>
          <p:nvPr>
            <p:ph type="sldNum" sz="quarter" idx="12"/>
          </p:nvPr>
        </p:nvSpPr>
        <p:spPr/>
        <p:txBody>
          <a:bodyPr/>
          <a:lstStyle/>
          <a:p>
            <a:fld id="{CDE39C13-E384-E54B-A3FE-BD91301CFC63}" type="slidenum">
              <a:rPr lang="en-US" smtClean="0"/>
              <a:t>‹#›</a:t>
            </a:fld>
            <a:endParaRPr lang="en-US"/>
          </a:p>
        </p:txBody>
      </p:sp>
    </p:spTree>
    <p:extLst>
      <p:ext uri="{BB962C8B-B14F-4D97-AF65-F5344CB8AC3E}">
        <p14:creationId xmlns:p14="http://schemas.microsoft.com/office/powerpoint/2010/main" val="28919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EEB81-A49D-3600-842C-9DEE82F535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C5F728-D7D8-364E-3D0D-200216FE5A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084CE-5EAE-A9B4-E6A7-EBBEC0548D91}"/>
              </a:ext>
            </a:extLst>
          </p:cNvPr>
          <p:cNvSpPr>
            <a:spLocks noGrp="1"/>
          </p:cNvSpPr>
          <p:nvPr>
            <p:ph type="dt" sz="half" idx="10"/>
          </p:nvPr>
        </p:nvSpPr>
        <p:spPr/>
        <p:txBody>
          <a:bodyPr/>
          <a:lstStyle/>
          <a:p>
            <a:fld id="{3F0120F5-2943-8044-A31B-4A4FABB32FD3}" type="datetimeFigureOut">
              <a:rPr lang="en-US" smtClean="0"/>
              <a:t>12/5/24</a:t>
            </a:fld>
            <a:endParaRPr lang="en-US"/>
          </a:p>
        </p:txBody>
      </p:sp>
      <p:sp>
        <p:nvSpPr>
          <p:cNvPr id="5" name="Footer Placeholder 4">
            <a:extLst>
              <a:ext uri="{FF2B5EF4-FFF2-40B4-BE49-F238E27FC236}">
                <a16:creationId xmlns:a16="http://schemas.microsoft.com/office/drawing/2014/main" id="{571C3E3D-9E27-05FD-C3D8-789498FBD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DACB8-97F8-6B73-529F-D66DDA11D560}"/>
              </a:ext>
            </a:extLst>
          </p:cNvPr>
          <p:cNvSpPr>
            <a:spLocks noGrp="1"/>
          </p:cNvSpPr>
          <p:nvPr>
            <p:ph type="sldNum" sz="quarter" idx="12"/>
          </p:nvPr>
        </p:nvSpPr>
        <p:spPr/>
        <p:txBody>
          <a:bodyPr/>
          <a:lstStyle/>
          <a:p>
            <a:fld id="{CDE39C13-E384-E54B-A3FE-BD91301CFC63}" type="slidenum">
              <a:rPr lang="en-US" smtClean="0"/>
              <a:t>‹#›</a:t>
            </a:fld>
            <a:endParaRPr lang="en-US"/>
          </a:p>
        </p:txBody>
      </p:sp>
    </p:spTree>
    <p:extLst>
      <p:ext uri="{BB962C8B-B14F-4D97-AF65-F5344CB8AC3E}">
        <p14:creationId xmlns:p14="http://schemas.microsoft.com/office/powerpoint/2010/main" val="391565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20_General Slide">
  <p:cSld name="20_General Slide">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374649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24"/>
        <p:cNvGrpSpPr/>
        <p:nvPr/>
      </p:nvGrpSpPr>
      <p:grpSpPr>
        <a:xfrm>
          <a:off x="0" y="0"/>
          <a:ext cx="0" cy="0"/>
          <a:chOff x="0" y="0"/>
          <a:chExt cx="0" cy="0"/>
        </a:xfrm>
      </p:grpSpPr>
      <p:sp>
        <p:nvSpPr>
          <p:cNvPr id="25" name="Google Shape;25;p2"/>
          <p:cNvSpPr/>
          <p:nvPr/>
        </p:nvSpPr>
        <p:spPr>
          <a:xfrm>
            <a:off x="6096000" y="-34"/>
            <a:ext cx="6096000" cy="6858000"/>
          </a:xfrm>
          <a:prstGeom prst="rect">
            <a:avLst/>
          </a:prstGeom>
          <a:solidFill>
            <a:schemeClr val="dk1"/>
          </a:solidFill>
          <a:ln>
            <a:noFill/>
          </a:ln>
        </p:spPr>
        <p:txBody>
          <a:bodyPr spcFirstLastPara="1" wrap="square" lIns="121863" tIns="121863" rIns="121863" bIns="121863" anchor="ctr" anchorCtr="0">
            <a:noAutofit/>
          </a:bodyPr>
          <a:lstStyle/>
          <a:p>
            <a:pPr marL="0" marR="0" lvl="0" indent="0" algn="l" rtl="0">
              <a:lnSpc>
                <a:spcPct val="100000"/>
              </a:lnSpc>
              <a:spcBef>
                <a:spcPts val="0"/>
              </a:spcBef>
              <a:spcAft>
                <a:spcPts val="0"/>
              </a:spcAft>
              <a:buClr>
                <a:schemeClr val="lt1"/>
              </a:buClr>
              <a:buSzPts val="9598"/>
              <a:buFont typeface="Lato Light"/>
              <a:buNone/>
            </a:pPr>
            <a:endParaRPr sz="4799" b="0" i="0" u="none" strike="noStrike" cap="none">
              <a:solidFill>
                <a:schemeClr val="lt1"/>
              </a:solidFill>
              <a:latin typeface="Lato Light"/>
              <a:ea typeface="Lato Light"/>
              <a:cs typeface="Lato Light"/>
              <a:sym typeface="Lato Light"/>
            </a:endParaRPr>
          </a:p>
        </p:txBody>
      </p:sp>
      <p:cxnSp>
        <p:nvCxnSpPr>
          <p:cNvPr id="26" name="Google Shape;26;p2"/>
          <p:cNvCxnSpPr/>
          <p:nvPr/>
        </p:nvCxnSpPr>
        <p:spPr>
          <a:xfrm>
            <a:off x="6706233" y="5994000"/>
            <a:ext cx="915200" cy="0"/>
          </a:xfrm>
          <a:prstGeom prst="straightConnector1">
            <a:avLst/>
          </a:prstGeom>
          <a:noFill/>
          <a:ln w="19050" cap="flat" cmpd="sng">
            <a:solidFill>
              <a:schemeClr val="lt2"/>
            </a:solidFill>
            <a:prstDash val="solid"/>
            <a:round/>
            <a:headEnd type="none" w="sm" len="sm"/>
            <a:tailEnd type="none" w="sm" len="sm"/>
          </a:ln>
        </p:spPr>
      </p:cxnSp>
      <p:sp>
        <p:nvSpPr>
          <p:cNvPr id="27" name="Google Shape;27;p2"/>
          <p:cNvSpPr txBox="1">
            <a:spLocks noGrp="1"/>
          </p:cNvSpPr>
          <p:nvPr>
            <p:ph type="title"/>
          </p:nvPr>
        </p:nvSpPr>
        <p:spPr>
          <a:xfrm>
            <a:off x="354000" y="1843134"/>
            <a:ext cx="5393600" cy="17776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lt2"/>
              </a:buClr>
              <a:buSzPts val="4200"/>
              <a:buFont typeface="Montserrat Light"/>
              <a:buNone/>
              <a:defRPr sz="5599">
                <a:solidFill>
                  <a:schemeClr val="lt2"/>
                </a:solidFill>
              </a:defRPr>
            </a:lvl1pPr>
            <a:lvl2pPr lvl="1" algn="ctr">
              <a:lnSpc>
                <a:spcPct val="100000"/>
              </a:lnSpc>
              <a:spcBef>
                <a:spcPts val="0"/>
              </a:spcBef>
              <a:spcAft>
                <a:spcPts val="0"/>
              </a:spcAft>
              <a:buClr>
                <a:schemeClr val="lt2"/>
              </a:buClr>
              <a:buSzPts val="4200"/>
              <a:buNone/>
              <a:defRPr sz="5599">
                <a:solidFill>
                  <a:schemeClr val="lt2"/>
                </a:solidFill>
              </a:defRPr>
            </a:lvl2pPr>
            <a:lvl3pPr lvl="2" algn="ctr">
              <a:lnSpc>
                <a:spcPct val="100000"/>
              </a:lnSpc>
              <a:spcBef>
                <a:spcPts val="0"/>
              </a:spcBef>
              <a:spcAft>
                <a:spcPts val="0"/>
              </a:spcAft>
              <a:buClr>
                <a:schemeClr val="lt2"/>
              </a:buClr>
              <a:buSzPts val="4200"/>
              <a:buNone/>
              <a:defRPr sz="5599">
                <a:solidFill>
                  <a:schemeClr val="lt2"/>
                </a:solidFill>
              </a:defRPr>
            </a:lvl3pPr>
            <a:lvl4pPr lvl="3" algn="ctr">
              <a:lnSpc>
                <a:spcPct val="100000"/>
              </a:lnSpc>
              <a:spcBef>
                <a:spcPts val="0"/>
              </a:spcBef>
              <a:spcAft>
                <a:spcPts val="0"/>
              </a:spcAft>
              <a:buClr>
                <a:schemeClr val="lt2"/>
              </a:buClr>
              <a:buSzPts val="4200"/>
              <a:buNone/>
              <a:defRPr sz="5599">
                <a:solidFill>
                  <a:schemeClr val="lt2"/>
                </a:solidFill>
              </a:defRPr>
            </a:lvl4pPr>
            <a:lvl5pPr lvl="4" algn="ctr">
              <a:lnSpc>
                <a:spcPct val="100000"/>
              </a:lnSpc>
              <a:spcBef>
                <a:spcPts val="0"/>
              </a:spcBef>
              <a:spcAft>
                <a:spcPts val="0"/>
              </a:spcAft>
              <a:buClr>
                <a:schemeClr val="lt2"/>
              </a:buClr>
              <a:buSzPts val="4200"/>
              <a:buNone/>
              <a:defRPr sz="5599">
                <a:solidFill>
                  <a:schemeClr val="lt2"/>
                </a:solidFill>
              </a:defRPr>
            </a:lvl5pPr>
            <a:lvl6pPr lvl="5" algn="ctr">
              <a:lnSpc>
                <a:spcPct val="100000"/>
              </a:lnSpc>
              <a:spcBef>
                <a:spcPts val="0"/>
              </a:spcBef>
              <a:spcAft>
                <a:spcPts val="0"/>
              </a:spcAft>
              <a:buClr>
                <a:schemeClr val="lt2"/>
              </a:buClr>
              <a:buSzPts val="4200"/>
              <a:buNone/>
              <a:defRPr sz="5599">
                <a:solidFill>
                  <a:schemeClr val="lt2"/>
                </a:solidFill>
              </a:defRPr>
            </a:lvl6pPr>
            <a:lvl7pPr lvl="6" algn="ctr">
              <a:lnSpc>
                <a:spcPct val="100000"/>
              </a:lnSpc>
              <a:spcBef>
                <a:spcPts val="0"/>
              </a:spcBef>
              <a:spcAft>
                <a:spcPts val="0"/>
              </a:spcAft>
              <a:buClr>
                <a:schemeClr val="lt2"/>
              </a:buClr>
              <a:buSzPts val="4200"/>
              <a:buNone/>
              <a:defRPr sz="5599">
                <a:solidFill>
                  <a:schemeClr val="lt2"/>
                </a:solidFill>
              </a:defRPr>
            </a:lvl7pPr>
            <a:lvl8pPr lvl="7" algn="ctr">
              <a:lnSpc>
                <a:spcPct val="100000"/>
              </a:lnSpc>
              <a:spcBef>
                <a:spcPts val="0"/>
              </a:spcBef>
              <a:spcAft>
                <a:spcPts val="0"/>
              </a:spcAft>
              <a:buClr>
                <a:schemeClr val="lt2"/>
              </a:buClr>
              <a:buSzPts val="4200"/>
              <a:buNone/>
              <a:defRPr sz="5599">
                <a:solidFill>
                  <a:schemeClr val="lt2"/>
                </a:solidFill>
              </a:defRPr>
            </a:lvl8pPr>
            <a:lvl9pPr lvl="8" algn="ctr">
              <a:lnSpc>
                <a:spcPct val="100000"/>
              </a:lnSpc>
              <a:spcBef>
                <a:spcPts val="0"/>
              </a:spcBef>
              <a:spcAft>
                <a:spcPts val="0"/>
              </a:spcAft>
              <a:buClr>
                <a:schemeClr val="lt2"/>
              </a:buClr>
              <a:buSzPts val="4200"/>
              <a:buNone/>
              <a:defRPr sz="5599">
                <a:solidFill>
                  <a:schemeClr val="lt2"/>
                </a:solidFill>
              </a:defRPr>
            </a:lvl9pPr>
          </a:lstStyle>
          <a:p>
            <a:endParaRPr/>
          </a:p>
        </p:txBody>
      </p:sp>
      <p:sp>
        <p:nvSpPr>
          <p:cNvPr id="28" name="Google Shape;28;p2"/>
          <p:cNvSpPr txBox="1">
            <a:spLocks noGrp="1"/>
          </p:cNvSpPr>
          <p:nvPr>
            <p:ph type="subTitle" idx="1"/>
          </p:nvPr>
        </p:nvSpPr>
        <p:spPr>
          <a:xfrm>
            <a:off x="354000" y="3692002"/>
            <a:ext cx="5393600" cy="179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100"/>
              <a:buNone/>
              <a:defRPr sz="2800"/>
            </a:lvl1pPr>
            <a:lvl2pPr lvl="1" algn="ctr">
              <a:lnSpc>
                <a:spcPct val="100000"/>
              </a:lnSpc>
              <a:spcBef>
                <a:spcPts val="0"/>
              </a:spcBef>
              <a:spcAft>
                <a:spcPts val="0"/>
              </a:spcAft>
              <a:buClr>
                <a:schemeClr val="lt1"/>
              </a:buClr>
              <a:buSzPts val="2100"/>
              <a:buNone/>
              <a:defRPr sz="2800"/>
            </a:lvl2pPr>
            <a:lvl3pPr lvl="2" algn="ctr">
              <a:lnSpc>
                <a:spcPct val="100000"/>
              </a:lnSpc>
              <a:spcBef>
                <a:spcPts val="0"/>
              </a:spcBef>
              <a:spcAft>
                <a:spcPts val="0"/>
              </a:spcAft>
              <a:buClr>
                <a:schemeClr val="lt1"/>
              </a:buClr>
              <a:buSzPts val="2100"/>
              <a:buNone/>
              <a:defRPr sz="2800"/>
            </a:lvl3pPr>
            <a:lvl4pPr lvl="3" algn="ctr">
              <a:lnSpc>
                <a:spcPct val="100000"/>
              </a:lnSpc>
              <a:spcBef>
                <a:spcPts val="0"/>
              </a:spcBef>
              <a:spcAft>
                <a:spcPts val="0"/>
              </a:spcAft>
              <a:buClr>
                <a:schemeClr val="lt1"/>
              </a:buClr>
              <a:buSzPts val="2100"/>
              <a:buNone/>
              <a:defRPr sz="2800"/>
            </a:lvl4pPr>
            <a:lvl5pPr lvl="4" algn="ctr">
              <a:lnSpc>
                <a:spcPct val="100000"/>
              </a:lnSpc>
              <a:spcBef>
                <a:spcPts val="0"/>
              </a:spcBef>
              <a:spcAft>
                <a:spcPts val="0"/>
              </a:spcAft>
              <a:buClr>
                <a:schemeClr val="lt1"/>
              </a:buClr>
              <a:buSzPts val="2100"/>
              <a:buNone/>
              <a:defRPr sz="2800"/>
            </a:lvl5pPr>
            <a:lvl6pPr lvl="5" algn="ctr">
              <a:lnSpc>
                <a:spcPct val="100000"/>
              </a:lnSpc>
              <a:spcBef>
                <a:spcPts val="0"/>
              </a:spcBef>
              <a:spcAft>
                <a:spcPts val="0"/>
              </a:spcAft>
              <a:buClr>
                <a:schemeClr val="lt1"/>
              </a:buClr>
              <a:buSzPts val="2100"/>
              <a:buNone/>
              <a:defRPr sz="2800"/>
            </a:lvl6pPr>
            <a:lvl7pPr lvl="6" algn="ctr">
              <a:lnSpc>
                <a:spcPct val="100000"/>
              </a:lnSpc>
              <a:spcBef>
                <a:spcPts val="0"/>
              </a:spcBef>
              <a:spcAft>
                <a:spcPts val="0"/>
              </a:spcAft>
              <a:buClr>
                <a:schemeClr val="lt1"/>
              </a:buClr>
              <a:buSzPts val="2100"/>
              <a:buNone/>
              <a:defRPr sz="2800"/>
            </a:lvl7pPr>
            <a:lvl8pPr lvl="7" algn="ctr">
              <a:lnSpc>
                <a:spcPct val="100000"/>
              </a:lnSpc>
              <a:spcBef>
                <a:spcPts val="0"/>
              </a:spcBef>
              <a:spcAft>
                <a:spcPts val="0"/>
              </a:spcAft>
              <a:buClr>
                <a:schemeClr val="lt1"/>
              </a:buClr>
              <a:buSzPts val="2100"/>
              <a:buNone/>
              <a:defRPr sz="2800"/>
            </a:lvl8pPr>
            <a:lvl9pPr lvl="8" algn="ctr">
              <a:lnSpc>
                <a:spcPct val="100000"/>
              </a:lnSpc>
              <a:spcBef>
                <a:spcPts val="0"/>
              </a:spcBef>
              <a:spcAft>
                <a:spcPts val="0"/>
              </a:spcAft>
              <a:buClr>
                <a:schemeClr val="lt1"/>
              </a:buClr>
              <a:buSzPts val="2100"/>
              <a:buNone/>
              <a:defRPr sz="2800"/>
            </a:lvl9pPr>
          </a:lstStyle>
          <a:p>
            <a:endParaRPr/>
          </a:p>
        </p:txBody>
      </p:sp>
      <p:sp>
        <p:nvSpPr>
          <p:cNvPr id="29" name="Google Shape;29;p2"/>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Autofit/>
          </a:bodyPr>
          <a:lstStyle>
            <a:lvl1pPr marL="228600" lvl="0" indent="-171450" algn="l">
              <a:lnSpc>
                <a:spcPct val="90000"/>
              </a:lnSpc>
              <a:spcBef>
                <a:spcPts val="0"/>
              </a:spcBef>
              <a:spcAft>
                <a:spcPts val="0"/>
              </a:spcAft>
              <a:buClr>
                <a:schemeClr val="accent1"/>
              </a:buClr>
              <a:buSzPts val="1800"/>
              <a:buChar char="●"/>
              <a:defRPr>
                <a:solidFill>
                  <a:schemeClr val="accent1"/>
                </a:solidFill>
              </a:defRPr>
            </a:lvl1pPr>
            <a:lvl2pPr marL="457200" lvl="1" indent="-158750" algn="l">
              <a:lnSpc>
                <a:spcPct val="90000"/>
              </a:lnSpc>
              <a:spcBef>
                <a:spcPts val="2133"/>
              </a:spcBef>
              <a:spcAft>
                <a:spcPts val="0"/>
              </a:spcAft>
              <a:buClr>
                <a:schemeClr val="accent1"/>
              </a:buClr>
              <a:buSzPts val="1400"/>
              <a:buChar char="○"/>
              <a:defRPr>
                <a:solidFill>
                  <a:schemeClr val="accent1"/>
                </a:solidFill>
              </a:defRPr>
            </a:lvl2pPr>
            <a:lvl3pPr marL="685800" lvl="2" indent="-158750" algn="l">
              <a:lnSpc>
                <a:spcPct val="90000"/>
              </a:lnSpc>
              <a:spcBef>
                <a:spcPts val="0"/>
              </a:spcBef>
              <a:spcAft>
                <a:spcPts val="0"/>
              </a:spcAft>
              <a:buClr>
                <a:schemeClr val="accent1"/>
              </a:buClr>
              <a:buSzPts val="1400"/>
              <a:buChar char="■"/>
              <a:defRPr>
                <a:solidFill>
                  <a:schemeClr val="accent1"/>
                </a:solidFill>
              </a:defRPr>
            </a:lvl3pPr>
            <a:lvl4pPr marL="914400" lvl="3" indent="-158750" algn="l">
              <a:lnSpc>
                <a:spcPct val="90000"/>
              </a:lnSpc>
              <a:spcBef>
                <a:spcPts val="0"/>
              </a:spcBef>
              <a:spcAft>
                <a:spcPts val="0"/>
              </a:spcAft>
              <a:buClr>
                <a:schemeClr val="accent1"/>
              </a:buClr>
              <a:buSzPts val="1400"/>
              <a:buChar char="●"/>
              <a:defRPr>
                <a:solidFill>
                  <a:schemeClr val="accent1"/>
                </a:solidFill>
              </a:defRPr>
            </a:lvl4pPr>
            <a:lvl5pPr marL="1143000" lvl="4" indent="-158750" algn="l">
              <a:lnSpc>
                <a:spcPct val="90000"/>
              </a:lnSpc>
              <a:spcBef>
                <a:spcPts val="0"/>
              </a:spcBef>
              <a:spcAft>
                <a:spcPts val="0"/>
              </a:spcAft>
              <a:buClr>
                <a:schemeClr val="accent1"/>
              </a:buClr>
              <a:buSzPts val="1400"/>
              <a:buChar char="○"/>
              <a:defRPr>
                <a:solidFill>
                  <a:schemeClr val="accent1"/>
                </a:solidFill>
              </a:defRPr>
            </a:lvl5pPr>
            <a:lvl6pPr marL="1371600" lvl="5" indent="-158750" algn="l">
              <a:lnSpc>
                <a:spcPct val="90000"/>
              </a:lnSpc>
              <a:spcBef>
                <a:spcPts val="0"/>
              </a:spcBef>
              <a:spcAft>
                <a:spcPts val="0"/>
              </a:spcAft>
              <a:buClr>
                <a:schemeClr val="accent1"/>
              </a:buClr>
              <a:buSzPts val="1400"/>
              <a:buChar char="■"/>
              <a:defRPr>
                <a:solidFill>
                  <a:schemeClr val="accent1"/>
                </a:solidFill>
              </a:defRPr>
            </a:lvl6pPr>
            <a:lvl7pPr marL="1600200" lvl="6" indent="-158750" algn="l">
              <a:lnSpc>
                <a:spcPct val="90000"/>
              </a:lnSpc>
              <a:spcBef>
                <a:spcPts val="0"/>
              </a:spcBef>
              <a:spcAft>
                <a:spcPts val="0"/>
              </a:spcAft>
              <a:buClr>
                <a:schemeClr val="accent1"/>
              </a:buClr>
              <a:buSzPts val="1400"/>
              <a:buChar char="●"/>
              <a:defRPr>
                <a:solidFill>
                  <a:schemeClr val="accent1"/>
                </a:solidFill>
              </a:defRPr>
            </a:lvl7pPr>
            <a:lvl8pPr marL="1828800" lvl="7" indent="-158750" algn="l">
              <a:lnSpc>
                <a:spcPct val="90000"/>
              </a:lnSpc>
              <a:spcBef>
                <a:spcPts val="0"/>
              </a:spcBef>
              <a:spcAft>
                <a:spcPts val="0"/>
              </a:spcAft>
              <a:buClr>
                <a:schemeClr val="accent1"/>
              </a:buClr>
              <a:buSzPts val="1400"/>
              <a:buChar char="○"/>
              <a:defRPr>
                <a:solidFill>
                  <a:schemeClr val="accent1"/>
                </a:solidFill>
              </a:defRPr>
            </a:lvl8pPr>
            <a:lvl9pPr marL="2057400" lvl="8" indent="-158750" algn="l">
              <a:lnSpc>
                <a:spcPct val="90000"/>
              </a:lnSpc>
              <a:spcBef>
                <a:spcPts val="0"/>
              </a:spcBef>
              <a:spcAft>
                <a:spcPts val="0"/>
              </a:spcAft>
              <a:buClr>
                <a:schemeClr val="accent1"/>
              </a:buClr>
              <a:buSzPts val="1400"/>
              <a:buChar char="■"/>
              <a:defRPr>
                <a:solidFill>
                  <a:schemeClr val="accent1"/>
                </a:solidFill>
              </a:defRPr>
            </a:lvl9pPr>
          </a:lstStyle>
          <a:p>
            <a:endParaRPr/>
          </a:p>
        </p:txBody>
      </p:sp>
      <p:sp>
        <p:nvSpPr>
          <p:cNvPr id="30" name="Google Shape;30;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accent1"/>
              </a:buClr>
              <a:buSzPts val="1200"/>
              <a:buFont typeface="Montserrat Light"/>
              <a:buNone/>
              <a:defRPr sz="600" b="0" i="0" u="none" strike="noStrike" cap="none">
                <a:solidFill>
                  <a:schemeClr val="accent1"/>
                </a:solidFill>
                <a:latin typeface="Montserrat Light"/>
                <a:ea typeface="Montserrat Light"/>
                <a:cs typeface="Montserrat Light"/>
                <a:sym typeface="Montserrat Light"/>
              </a:defRPr>
            </a:lvl1pPr>
            <a:lvl2pPr marL="0" marR="0" lvl="1" indent="0" algn="r">
              <a:lnSpc>
                <a:spcPct val="100000"/>
              </a:lnSpc>
              <a:spcBef>
                <a:spcPts val="0"/>
              </a:spcBef>
              <a:spcAft>
                <a:spcPts val="0"/>
              </a:spcAft>
              <a:buClr>
                <a:schemeClr val="accent1"/>
              </a:buClr>
              <a:buSzPts val="1200"/>
              <a:buFont typeface="Montserrat Light"/>
              <a:buNone/>
              <a:defRPr sz="600" b="0" i="0" u="none" strike="noStrike" cap="none">
                <a:solidFill>
                  <a:schemeClr val="accent1"/>
                </a:solidFill>
                <a:latin typeface="Montserrat Light"/>
                <a:ea typeface="Montserrat Light"/>
                <a:cs typeface="Montserrat Light"/>
                <a:sym typeface="Montserrat Light"/>
              </a:defRPr>
            </a:lvl2pPr>
            <a:lvl3pPr marL="0" marR="0" lvl="2" indent="0" algn="r">
              <a:lnSpc>
                <a:spcPct val="100000"/>
              </a:lnSpc>
              <a:spcBef>
                <a:spcPts val="0"/>
              </a:spcBef>
              <a:spcAft>
                <a:spcPts val="0"/>
              </a:spcAft>
              <a:buClr>
                <a:schemeClr val="accent1"/>
              </a:buClr>
              <a:buSzPts val="1200"/>
              <a:buFont typeface="Montserrat Light"/>
              <a:buNone/>
              <a:defRPr sz="600" b="0" i="0" u="none" strike="noStrike" cap="none">
                <a:solidFill>
                  <a:schemeClr val="accent1"/>
                </a:solidFill>
                <a:latin typeface="Montserrat Light"/>
                <a:ea typeface="Montserrat Light"/>
                <a:cs typeface="Montserrat Light"/>
                <a:sym typeface="Montserrat Light"/>
              </a:defRPr>
            </a:lvl3pPr>
            <a:lvl4pPr marL="0" marR="0" lvl="3" indent="0" algn="r">
              <a:lnSpc>
                <a:spcPct val="100000"/>
              </a:lnSpc>
              <a:spcBef>
                <a:spcPts val="0"/>
              </a:spcBef>
              <a:spcAft>
                <a:spcPts val="0"/>
              </a:spcAft>
              <a:buClr>
                <a:schemeClr val="accent1"/>
              </a:buClr>
              <a:buSzPts val="1200"/>
              <a:buFont typeface="Montserrat Light"/>
              <a:buNone/>
              <a:defRPr sz="600" b="0" i="0" u="none" strike="noStrike" cap="none">
                <a:solidFill>
                  <a:schemeClr val="accent1"/>
                </a:solidFill>
                <a:latin typeface="Montserrat Light"/>
                <a:ea typeface="Montserrat Light"/>
                <a:cs typeface="Montserrat Light"/>
                <a:sym typeface="Montserrat Light"/>
              </a:defRPr>
            </a:lvl4pPr>
            <a:lvl5pPr marL="0" marR="0" lvl="4" indent="0" algn="r">
              <a:lnSpc>
                <a:spcPct val="100000"/>
              </a:lnSpc>
              <a:spcBef>
                <a:spcPts val="0"/>
              </a:spcBef>
              <a:spcAft>
                <a:spcPts val="0"/>
              </a:spcAft>
              <a:buClr>
                <a:schemeClr val="accent1"/>
              </a:buClr>
              <a:buSzPts val="1200"/>
              <a:buFont typeface="Montserrat Light"/>
              <a:buNone/>
              <a:defRPr sz="600" b="0" i="0" u="none" strike="noStrike" cap="none">
                <a:solidFill>
                  <a:schemeClr val="accent1"/>
                </a:solidFill>
                <a:latin typeface="Montserrat Light"/>
                <a:ea typeface="Montserrat Light"/>
                <a:cs typeface="Montserrat Light"/>
                <a:sym typeface="Montserrat Light"/>
              </a:defRPr>
            </a:lvl5pPr>
            <a:lvl6pPr marL="0" marR="0" lvl="5" indent="0" algn="r">
              <a:lnSpc>
                <a:spcPct val="100000"/>
              </a:lnSpc>
              <a:spcBef>
                <a:spcPts val="0"/>
              </a:spcBef>
              <a:spcAft>
                <a:spcPts val="0"/>
              </a:spcAft>
              <a:buClr>
                <a:schemeClr val="accent1"/>
              </a:buClr>
              <a:buSzPts val="1200"/>
              <a:buFont typeface="Montserrat Light"/>
              <a:buNone/>
              <a:defRPr sz="600" b="0" i="0" u="none" strike="noStrike" cap="none">
                <a:solidFill>
                  <a:schemeClr val="accent1"/>
                </a:solidFill>
                <a:latin typeface="Montserrat Light"/>
                <a:ea typeface="Montserrat Light"/>
                <a:cs typeface="Montserrat Light"/>
                <a:sym typeface="Montserrat Light"/>
              </a:defRPr>
            </a:lvl6pPr>
            <a:lvl7pPr marL="0" marR="0" lvl="6" indent="0" algn="r">
              <a:lnSpc>
                <a:spcPct val="100000"/>
              </a:lnSpc>
              <a:spcBef>
                <a:spcPts val="0"/>
              </a:spcBef>
              <a:spcAft>
                <a:spcPts val="0"/>
              </a:spcAft>
              <a:buClr>
                <a:schemeClr val="accent1"/>
              </a:buClr>
              <a:buSzPts val="1200"/>
              <a:buFont typeface="Montserrat Light"/>
              <a:buNone/>
              <a:defRPr sz="600" b="0" i="0" u="none" strike="noStrike" cap="none">
                <a:solidFill>
                  <a:schemeClr val="accent1"/>
                </a:solidFill>
                <a:latin typeface="Montserrat Light"/>
                <a:ea typeface="Montserrat Light"/>
                <a:cs typeface="Montserrat Light"/>
                <a:sym typeface="Montserrat Light"/>
              </a:defRPr>
            </a:lvl7pPr>
            <a:lvl8pPr marL="0" marR="0" lvl="7" indent="0" algn="r">
              <a:lnSpc>
                <a:spcPct val="100000"/>
              </a:lnSpc>
              <a:spcBef>
                <a:spcPts val="0"/>
              </a:spcBef>
              <a:spcAft>
                <a:spcPts val="0"/>
              </a:spcAft>
              <a:buClr>
                <a:schemeClr val="accent1"/>
              </a:buClr>
              <a:buSzPts val="1200"/>
              <a:buFont typeface="Montserrat Light"/>
              <a:buNone/>
              <a:defRPr sz="600" b="0" i="0" u="none" strike="noStrike" cap="none">
                <a:solidFill>
                  <a:schemeClr val="accent1"/>
                </a:solidFill>
                <a:latin typeface="Montserrat Light"/>
                <a:ea typeface="Montserrat Light"/>
                <a:cs typeface="Montserrat Light"/>
                <a:sym typeface="Montserrat Light"/>
              </a:defRPr>
            </a:lvl8pPr>
            <a:lvl9pPr marL="0" marR="0" lvl="8" indent="0" algn="r">
              <a:lnSpc>
                <a:spcPct val="100000"/>
              </a:lnSpc>
              <a:spcBef>
                <a:spcPts val="0"/>
              </a:spcBef>
              <a:spcAft>
                <a:spcPts val="0"/>
              </a:spcAft>
              <a:buClr>
                <a:schemeClr val="accent1"/>
              </a:buClr>
              <a:buSzPts val="1200"/>
              <a:buFont typeface="Montserrat Light"/>
              <a:buNone/>
              <a:defRPr sz="600" b="0" i="0" u="none" strike="noStrike" cap="none">
                <a:solidFill>
                  <a:schemeClr val="accent1"/>
                </a:solidFill>
                <a:latin typeface="Montserrat Light"/>
                <a:ea typeface="Montserrat Light"/>
                <a:cs typeface="Montserrat Light"/>
                <a:sym typeface="Montserrat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0247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41_Placeholder-Image">
  <p:cSld name="41_Placeholder-Image">
    <p:spTree>
      <p:nvGrpSpPr>
        <p:cNvPr id="1" name="Shape 66"/>
        <p:cNvGrpSpPr/>
        <p:nvPr/>
      </p:nvGrpSpPr>
      <p:grpSpPr>
        <a:xfrm>
          <a:off x="0" y="0"/>
          <a:ext cx="0" cy="0"/>
          <a:chOff x="0" y="0"/>
          <a:chExt cx="0" cy="0"/>
        </a:xfrm>
      </p:grpSpPr>
      <p:sp>
        <p:nvSpPr>
          <p:cNvPr id="67" name="Google Shape;67;p14"/>
          <p:cNvSpPr>
            <a:spLocks noGrp="1"/>
          </p:cNvSpPr>
          <p:nvPr>
            <p:ph type="pic" idx="2"/>
          </p:nvPr>
        </p:nvSpPr>
        <p:spPr>
          <a:xfrm>
            <a:off x="1263043" y="2045249"/>
            <a:ext cx="3036000" cy="2561600"/>
          </a:xfrm>
          <a:prstGeom prst="rect">
            <a:avLst/>
          </a:prstGeom>
          <a:solidFill>
            <a:srgbClr val="F2F2F2"/>
          </a:solidFill>
          <a:ln>
            <a:noFill/>
          </a:ln>
        </p:spPr>
        <p:txBody>
          <a:bodyPr spcFirstLastPara="1" wrap="square" lIns="34300" tIns="17150" rIns="34300" bIns="17150" anchor="t" anchorCtr="0">
            <a:noAutofit/>
          </a:bodyPr>
          <a:lstStyle>
            <a:lvl1pPr marR="0" lvl="0" algn="l" rtl="0">
              <a:lnSpc>
                <a:spcPct val="90000"/>
              </a:lnSpc>
              <a:spcBef>
                <a:spcPts val="1067"/>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33"/>
              </a:spcBef>
              <a:spcAft>
                <a:spcPts val="0"/>
              </a:spcAft>
              <a:buClr>
                <a:schemeClr val="dk1"/>
              </a:buClr>
              <a:buSzPts val="1100"/>
              <a:buFont typeface="Arial"/>
              <a:buChar char="•"/>
              <a:defRPr sz="1467"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33"/>
              </a:spcBef>
              <a:spcAft>
                <a:spcPts val="0"/>
              </a:spcAft>
              <a:buClr>
                <a:schemeClr val="dk1"/>
              </a:buClr>
              <a:buSzPts val="900"/>
              <a:buFont typeface="Arial"/>
              <a:buChar char="•"/>
              <a:defRPr sz="12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a:p>
        </p:txBody>
      </p:sp>
      <p:sp>
        <p:nvSpPr>
          <p:cNvPr id="68" name="Google Shape;68;p14"/>
          <p:cNvSpPr>
            <a:spLocks noGrp="1"/>
          </p:cNvSpPr>
          <p:nvPr>
            <p:ph type="pic" idx="3"/>
          </p:nvPr>
        </p:nvSpPr>
        <p:spPr>
          <a:xfrm>
            <a:off x="4646397" y="2045249"/>
            <a:ext cx="3036000" cy="2561600"/>
          </a:xfrm>
          <a:prstGeom prst="rect">
            <a:avLst/>
          </a:prstGeom>
          <a:solidFill>
            <a:srgbClr val="F2F2F2"/>
          </a:solidFill>
          <a:ln>
            <a:noFill/>
          </a:ln>
        </p:spPr>
        <p:txBody>
          <a:bodyPr spcFirstLastPara="1" wrap="square" lIns="34300" tIns="17150" rIns="34300" bIns="17150" anchor="t" anchorCtr="0">
            <a:noAutofit/>
          </a:bodyPr>
          <a:lstStyle>
            <a:lvl1pPr marR="0" lvl="0" algn="l" rtl="0">
              <a:lnSpc>
                <a:spcPct val="90000"/>
              </a:lnSpc>
              <a:spcBef>
                <a:spcPts val="1067"/>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33"/>
              </a:spcBef>
              <a:spcAft>
                <a:spcPts val="0"/>
              </a:spcAft>
              <a:buClr>
                <a:schemeClr val="dk1"/>
              </a:buClr>
              <a:buSzPts val="1100"/>
              <a:buFont typeface="Arial"/>
              <a:buChar char="•"/>
              <a:defRPr sz="1467"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33"/>
              </a:spcBef>
              <a:spcAft>
                <a:spcPts val="0"/>
              </a:spcAft>
              <a:buClr>
                <a:schemeClr val="dk1"/>
              </a:buClr>
              <a:buSzPts val="900"/>
              <a:buFont typeface="Arial"/>
              <a:buChar char="•"/>
              <a:defRPr sz="12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a:p>
        </p:txBody>
      </p:sp>
      <p:sp>
        <p:nvSpPr>
          <p:cNvPr id="69" name="Google Shape;69;p14"/>
          <p:cNvSpPr>
            <a:spLocks noGrp="1"/>
          </p:cNvSpPr>
          <p:nvPr>
            <p:ph type="pic" idx="4"/>
          </p:nvPr>
        </p:nvSpPr>
        <p:spPr>
          <a:xfrm>
            <a:off x="8029755" y="2045249"/>
            <a:ext cx="3036000" cy="2561600"/>
          </a:xfrm>
          <a:prstGeom prst="rect">
            <a:avLst/>
          </a:prstGeom>
          <a:solidFill>
            <a:srgbClr val="F2F2F2"/>
          </a:solidFill>
          <a:ln>
            <a:noFill/>
          </a:ln>
        </p:spPr>
        <p:txBody>
          <a:bodyPr spcFirstLastPara="1" wrap="square" lIns="34300" tIns="17150" rIns="34300" bIns="17150" anchor="t" anchorCtr="0">
            <a:noAutofit/>
          </a:bodyPr>
          <a:lstStyle>
            <a:lvl1pPr marR="0" lvl="0" algn="l" rtl="0">
              <a:lnSpc>
                <a:spcPct val="90000"/>
              </a:lnSpc>
              <a:spcBef>
                <a:spcPts val="1067"/>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33"/>
              </a:spcBef>
              <a:spcAft>
                <a:spcPts val="0"/>
              </a:spcAft>
              <a:buClr>
                <a:schemeClr val="dk1"/>
              </a:buClr>
              <a:buSzPts val="1100"/>
              <a:buFont typeface="Arial"/>
              <a:buChar char="•"/>
              <a:defRPr sz="1467"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33"/>
              </a:spcBef>
              <a:spcAft>
                <a:spcPts val="0"/>
              </a:spcAft>
              <a:buClr>
                <a:schemeClr val="dk1"/>
              </a:buClr>
              <a:buSzPts val="900"/>
              <a:buFont typeface="Arial"/>
              <a:buChar char="•"/>
              <a:defRPr sz="12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3632978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p:nvPr/>
        </p:nvSpPr>
        <p:spPr>
          <a:xfrm>
            <a:off x="0" y="5825333"/>
            <a:ext cx="12192000" cy="103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a:spLocks noGrp="1"/>
          </p:cNvSpPr>
          <p:nvPr>
            <p:ph type="body" idx="1"/>
          </p:nvPr>
        </p:nvSpPr>
        <p:spPr>
          <a:xfrm>
            <a:off x="415600" y="6028533"/>
            <a:ext cx="10639200" cy="6140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9993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415600" y="2007600"/>
            <a:ext cx="5333200" cy="41016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6443200" y="2007600"/>
            <a:ext cx="5333200" cy="41016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667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Placeholder-Image">
  <p:cSld name="Placeholder-Image">
    <p:spTree>
      <p:nvGrpSpPr>
        <p:cNvPr id="1" name="Shape 70"/>
        <p:cNvGrpSpPr/>
        <p:nvPr/>
      </p:nvGrpSpPr>
      <p:grpSpPr>
        <a:xfrm>
          <a:off x="0" y="0"/>
          <a:ext cx="0" cy="0"/>
          <a:chOff x="0" y="0"/>
          <a:chExt cx="0" cy="0"/>
        </a:xfrm>
      </p:grpSpPr>
      <p:sp>
        <p:nvSpPr>
          <p:cNvPr id="71" name="Google Shape;71;p15"/>
          <p:cNvSpPr>
            <a:spLocks noGrp="1"/>
          </p:cNvSpPr>
          <p:nvPr>
            <p:ph type="pic" idx="2"/>
          </p:nvPr>
        </p:nvSpPr>
        <p:spPr>
          <a:xfrm>
            <a:off x="0" y="1"/>
            <a:ext cx="12192000" cy="6858000"/>
          </a:xfrm>
          <a:prstGeom prst="rect">
            <a:avLst/>
          </a:prstGeom>
          <a:solidFill>
            <a:srgbClr val="F2F2F2"/>
          </a:solidFill>
          <a:ln>
            <a:noFill/>
          </a:ln>
        </p:spPr>
        <p:txBody>
          <a:bodyPr spcFirstLastPara="1" wrap="square" lIns="34300" tIns="17150" rIns="34300" bIns="17150" anchor="t" anchorCtr="0">
            <a:noAutofit/>
          </a:bodyPr>
          <a:lstStyle>
            <a:lvl1pPr marR="0" lvl="0" algn="l" rtl="0">
              <a:lnSpc>
                <a:spcPct val="90000"/>
              </a:lnSpc>
              <a:spcBef>
                <a:spcPts val="1067"/>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33"/>
              </a:spcBef>
              <a:spcAft>
                <a:spcPts val="0"/>
              </a:spcAft>
              <a:buClr>
                <a:schemeClr val="dk1"/>
              </a:buClr>
              <a:buSzPts val="1100"/>
              <a:buFont typeface="Arial"/>
              <a:buChar char="•"/>
              <a:defRPr sz="1467"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33"/>
              </a:spcBef>
              <a:spcAft>
                <a:spcPts val="0"/>
              </a:spcAft>
              <a:buClr>
                <a:schemeClr val="dk1"/>
              </a:buClr>
              <a:buSzPts val="900"/>
              <a:buFont typeface="Arial"/>
              <a:buChar char="•"/>
              <a:defRPr sz="12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33"/>
              </a:spcBef>
              <a:spcAft>
                <a:spcPts val="0"/>
              </a:spcAft>
              <a:buClr>
                <a:schemeClr val="dk1"/>
              </a:buClr>
              <a:buSzPts val="800"/>
              <a:buFont typeface="Arial"/>
              <a:buChar char="•"/>
              <a:defRPr sz="1067"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672840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EED5-4D64-ADE2-8F9C-93B8CAA81F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1C322-299F-5029-BC4B-CCD936D26A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920B2-238E-21C2-C355-9161CC89F411}"/>
              </a:ext>
            </a:extLst>
          </p:cNvPr>
          <p:cNvSpPr>
            <a:spLocks noGrp="1"/>
          </p:cNvSpPr>
          <p:nvPr>
            <p:ph type="dt" sz="half" idx="10"/>
          </p:nvPr>
        </p:nvSpPr>
        <p:spPr/>
        <p:txBody>
          <a:bodyPr/>
          <a:lstStyle/>
          <a:p>
            <a:fld id="{3F0120F5-2943-8044-A31B-4A4FABB32FD3}" type="datetimeFigureOut">
              <a:rPr lang="en-US" smtClean="0"/>
              <a:t>12/5/24</a:t>
            </a:fld>
            <a:endParaRPr lang="en-US"/>
          </a:p>
        </p:txBody>
      </p:sp>
      <p:sp>
        <p:nvSpPr>
          <p:cNvPr id="5" name="Footer Placeholder 4">
            <a:extLst>
              <a:ext uri="{FF2B5EF4-FFF2-40B4-BE49-F238E27FC236}">
                <a16:creationId xmlns:a16="http://schemas.microsoft.com/office/drawing/2014/main" id="{766FDB2B-5085-110E-F789-5A38E3C41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C4F77-DDB7-CD6B-D0B7-2F0FD3C13099}"/>
              </a:ext>
            </a:extLst>
          </p:cNvPr>
          <p:cNvSpPr>
            <a:spLocks noGrp="1"/>
          </p:cNvSpPr>
          <p:nvPr>
            <p:ph type="sldNum" sz="quarter" idx="12"/>
          </p:nvPr>
        </p:nvSpPr>
        <p:spPr/>
        <p:txBody>
          <a:bodyPr/>
          <a:lstStyle/>
          <a:p>
            <a:fld id="{CDE39C13-E384-E54B-A3FE-BD91301CFC63}" type="slidenum">
              <a:rPr lang="en-US" smtClean="0"/>
              <a:t>‹#›</a:t>
            </a:fld>
            <a:endParaRPr lang="en-US"/>
          </a:p>
        </p:txBody>
      </p:sp>
    </p:spTree>
    <p:extLst>
      <p:ext uri="{BB962C8B-B14F-4D97-AF65-F5344CB8AC3E}">
        <p14:creationId xmlns:p14="http://schemas.microsoft.com/office/powerpoint/2010/main" val="384822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7D52-38ED-60C5-08CF-BD7AA0C285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58FF7C-315C-96CF-3981-BE786D645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BB2ED0-816F-FD70-0DEE-80F6DD440EFA}"/>
              </a:ext>
            </a:extLst>
          </p:cNvPr>
          <p:cNvSpPr>
            <a:spLocks noGrp="1"/>
          </p:cNvSpPr>
          <p:nvPr>
            <p:ph type="dt" sz="half" idx="10"/>
          </p:nvPr>
        </p:nvSpPr>
        <p:spPr/>
        <p:txBody>
          <a:bodyPr/>
          <a:lstStyle/>
          <a:p>
            <a:fld id="{3F0120F5-2943-8044-A31B-4A4FABB32FD3}" type="datetimeFigureOut">
              <a:rPr lang="en-US" smtClean="0"/>
              <a:t>12/5/24</a:t>
            </a:fld>
            <a:endParaRPr lang="en-US"/>
          </a:p>
        </p:txBody>
      </p:sp>
      <p:sp>
        <p:nvSpPr>
          <p:cNvPr id="5" name="Footer Placeholder 4">
            <a:extLst>
              <a:ext uri="{FF2B5EF4-FFF2-40B4-BE49-F238E27FC236}">
                <a16:creationId xmlns:a16="http://schemas.microsoft.com/office/drawing/2014/main" id="{D622442C-2347-784D-E259-26B9B7DF9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3EA4C-5E66-1A96-BDE2-1733B2A4A85D}"/>
              </a:ext>
            </a:extLst>
          </p:cNvPr>
          <p:cNvSpPr>
            <a:spLocks noGrp="1"/>
          </p:cNvSpPr>
          <p:nvPr>
            <p:ph type="sldNum" sz="quarter" idx="12"/>
          </p:nvPr>
        </p:nvSpPr>
        <p:spPr/>
        <p:txBody>
          <a:bodyPr/>
          <a:lstStyle/>
          <a:p>
            <a:fld id="{CDE39C13-E384-E54B-A3FE-BD91301CFC63}" type="slidenum">
              <a:rPr lang="en-US" smtClean="0"/>
              <a:t>‹#›</a:t>
            </a:fld>
            <a:endParaRPr lang="en-US"/>
          </a:p>
        </p:txBody>
      </p:sp>
    </p:spTree>
    <p:extLst>
      <p:ext uri="{BB962C8B-B14F-4D97-AF65-F5344CB8AC3E}">
        <p14:creationId xmlns:p14="http://schemas.microsoft.com/office/powerpoint/2010/main" val="150848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39A15-E707-8CE2-D49B-E8AB606C5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CCCE2F-0C38-5E51-2AA5-88AF74EAC8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158BE6-F2CF-2967-41BD-0DC52983B6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F9260D-2302-99CE-4B75-0DF7F6E9060A}"/>
              </a:ext>
            </a:extLst>
          </p:cNvPr>
          <p:cNvSpPr>
            <a:spLocks noGrp="1"/>
          </p:cNvSpPr>
          <p:nvPr>
            <p:ph type="dt" sz="half" idx="10"/>
          </p:nvPr>
        </p:nvSpPr>
        <p:spPr/>
        <p:txBody>
          <a:bodyPr/>
          <a:lstStyle/>
          <a:p>
            <a:fld id="{3F0120F5-2943-8044-A31B-4A4FABB32FD3}" type="datetimeFigureOut">
              <a:rPr lang="en-US" smtClean="0"/>
              <a:t>12/5/24</a:t>
            </a:fld>
            <a:endParaRPr lang="en-US"/>
          </a:p>
        </p:txBody>
      </p:sp>
      <p:sp>
        <p:nvSpPr>
          <p:cNvPr id="6" name="Footer Placeholder 5">
            <a:extLst>
              <a:ext uri="{FF2B5EF4-FFF2-40B4-BE49-F238E27FC236}">
                <a16:creationId xmlns:a16="http://schemas.microsoft.com/office/drawing/2014/main" id="{388230E6-75B0-EDC0-782A-5641FD0B2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81FBB8-FD63-220B-0CCD-29E8907CAA81}"/>
              </a:ext>
            </a:extLst>
          </p:cNvPr>
          <p:cNvSpPr>
            <a:spLocks noGrp="1"/>
          </p:cNvSpPr>
          <p:nvPr>
            <p:ph type="sldNum" sz="quarter" idx="12"/>
          </p:nvPr>
        </p:nvSpPr>
        <p:spPr/>
        <p:txBody>
          <a:bodyPr/>
          <a:lstStyle/>
          <a:p>
            <a:fld id="{CDE39C13-E384-E54B-A3FE-BD91301CFC63}" type="slidenum">
              <a:rPr lang="en-US" smtClean="0"/>
              <a:t>‹#›</a:t>
            </a:fld>
            <a:endParaRPr lang="en-US"/>
          </a:p>
        </p:txBody>
      </p:sp>
    </p:spTree>
    <p:extLst>
      <p:ext uri="{BB962C8B-B14F-4D97-AF65-F5344CB8AC3E}">
        <p14:creationId xmlns:p14="http://schemas.microsoft.com/office/powerpoint/2010/main" val="352948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7097-B982-DC9B-C0A3-3ACA1770A7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228B1C-79E9-A51D-89A8-E59EFA83F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A1F4E7-7B19-32DD-E6D2-64A93F6206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646B28-4AD3-4FA0-5949-739280AB3D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E5B04F-2C4F-A058-55F0-7706D4DAC4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74A6DF-9CDC-6ECA-3C94-6F5B3A5FE5F8}"/>
              </a:ext>
            </a:extLst>
          </p:cNvPr>
          <p:cNvSpPr>
            <a:spLocks noGrp="1"/>
          </p:cNvSpPr>
          <p:nvPr>
            <p:ph type="dt" sz="half" idx="10"/>
          </p:nvPr>
        </p:nvSpPr>
        <p:spPr/>
        <p:txBody>
          <a:bodyPr/>
          <a:lstStyle/>
          <a:p>
            <a:fld id="{3F0120F5-2943-8044-A31B-4A4FABB32FD3}" type="datetimeFigureOut">
              <a:rPr lang="en-US" smtClean="0"/>
              <a:t>12/5/24</a:t>
            </a:fld>
            <a:endParaRPr lang="en-US"/>
          </a:p>
        </p:txBody>
      </p:sp>
      <p:sp>
        <p:nvSpPr>
          <p:cNvPr id="8" name="Footer Placeholder 7">
            <a:extLst>
              <a:ext uri="{FF2B5EF4-FFF2-40B4-BE49-F238E27FC236}">
                <a16:creationId xmlns:a16="http://schemas.microsoft.com/office/drawing/2014/main" id="{3B64D339-809E-3DE6-CBAD-C53B25AF8C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DDC462-7BA3-2EE2-554B-F1D320F5E903}"/>
              </a:ext>
            </a:extLst>
          </p:cNvPr>
          <p:cNvSpPr>
            <a:spLocks noGrp="1"/>
          </p:cNvSpPr>
          <p:nvPr>
            <p:ph type="sldNum" sz="quarter" idx="12"/>
          </p:nvPr>
        </p:nvSpPr>
        <p:spPr/>
        <p:txBody>
          <a:bodyPr/>
          <a:lstStyle/>
          <a:p>
            <a:fld id="{CDE39C13-E384-E54B-A3FE-BD91301CFC63}" type="slidenum">
              <a:rPr lang="en-US" smtClean="0"/>
              <a:t>‹#›</a:t>
            </a:fld>
            <a:endParaRPr lang="en-US"/>
          </a:p>
        </p:txBody>
      </p:sp>
    </p:spTree>
    <p:extLst>
      <p:ext uri="{BB962C8B-B14F-4D97-AF65-F5344CB8AC3E}">
        <p14:creationId xmlns:p14="http://schemas.microsoft.com/office/powerpoint/2010/main" val="67123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E2CE-D1A1-7B84-C465-7C76DB35ED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2CD840-8243-A51A-DB00-8D157C66FCCD}"/>
              </a:ext>
            </a:extLst>
          </p:cNvPr>
          <p:cNvSpPr>
            <a:spLocks noGrp="1"/>
          </p:cNvSpPr>
          <p:nvPr>
            <p:ph type="dt" sz="half" idx="10"/>
          </p:nvPr>
        </p:nvSpPr>
        <p:spPr/>
        <p:txBody>
          <a:bodyPr/>
          <a:lstStyle/>
          <a:p>
            <a:fld id="{3F0120F5-2943-8044-A31B-4A4FABB32FD3}" type="datetimeFigureOut">
              <a:rPr lang="en-US" smtClean="0"/>
              <a:t>12/5/24</a:t>
            </a:fld>
            <a:endParaRPr lang="en-US"/>
          </a:p>
        </p:txBody>
      </p:sp>
      <p:sp>
        <p:nvSpPr>
          <p:cNvPr id="4" name="Footer Placeholder 3">
            <a:extLst>
              <a:ext uri="{FF2B5EF4-FFF2-40B4-BE49-F238E27FC236}">
                <a16:creationId xmlns:a16="http://schemas.microsoft.com/office/drawing/2014/main" id="{150D0DC5-0470-27F5-76CD-11D201C8BB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2BB83F-6DCC-4BBE-B51E-D85462E2CC91}"/>
              </a:ext>
            </a:extLst>
          </p:cNvPr>
          <p:cNvSpPr>
            <a:spLocks noGrp="1"/>
          </p:cNvSpPr>
          <p:nvPr>
            <p:ph type="sldNum" sz="quarter" idx="12"/>
          </p:nvPr>
        </p:nvSpPr>
        <p:spPr/>
        <p:txBody>
          <a:bodyPr/>
          <a:lstStyle/>
          <a:p>
            <a:fld id="{CDE39C13-E384-E54B-A3FE-BD91301CFC63}" type="slidenum">
              <a:rPr lang="en-US" smtClean="0"/>
              <a:t>‹#›</a:t>
            </a:fld>
            <a:endParaRPr lang="en-US"/>
          </a:p>
        </p:txBody>
      </p:sp>
    </p:spTree>
    <p:extLst>
      <p:ext uri="{BB962C8B-B14F-4D97-AF65-F5344CB8AC3E}">
        <p14:creationId xmlns:p14="http://schemas.microsoft.com/office/powerpoint/2010/main" val="3760550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58AD6C-B211-9D7B-DEE9-9F91612D7DE2}"/>
              </a:ext>
            </a:extLst>
          </p:cNvPr>
          <p:cNvSpPr>
            <a:spLocks noGrp="1"/>
          </p:cNvSpPr>
          <p:nvPr>
            <p:ph type="dt" sz="half" idx="10"/>
          </p:nvPr>
        </p:nvSpPr>
        <p:spPr/>
        <p:txBody>
          <a:bodyPr/>
          <a:lstStyle/>
          <a:p>
            <a:fld id="{3F0120F5-2943-8044-A31B-4A4FABB32FD3}" type="datetimeFigureOut">
              <a:rPr lang="en-US" smtClean="0"/>
              <a:t>12/5/24</a:t>
            </a:fld>
            <a:endParaRPr lang="en-US"/>
          </a:p>
        </p:txBody>
      </p:sp>
      <p:sp>
        <p:nvSpPr>
          <p:cNvPr id="3" name="Footer Placeholder 2">
            <a:extLst>
              <a:ext uri="{FF2B5EF4-FFF2-40B4-BE49-F238E27FC236}">
                <a16:creationId xmlns:a16="http://schemas.microsoft.com/office/drawing/2014/main" id="{F0EE699C-45CA-2FB4-8C53-2C775B97E6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B10E1C-9CEA-ABAD-0994-B919B7E9CD62}"/>
              </a:ext>
            </a:extLst>
          </p:cNvPr>
          <p:cNvSpPr>
            <a:spLocks noGrp="1"/>
          </p:cNvSpPr>
          <p:nvPr>
            <p:ph type="sldNum" sz="quarter" idx="12"/>
          </p:nvPr>
        </p:nvSpPr>
        <p:spPr/>
        <p:txBody>
          <a:bodyPr/>
          <a:lstStyle/>
          <a:p>
            <a:fld id="{CDE39C13-E384-E54B-A3FE-BD91301CFC63}" type="slidenum">
              <a:rPr lang="en-US" smtClean="0"/>
              <a:t>‹#›</a:t>
            </a:fld>
            <a:endParaRPr lang="en-US"/>
          </a:p>
        </p:txBody>
      </p:sp>
    </p:spTree>
    <p:extLst>
      <p:ext uri="{BB962C8B-B14F-4D97-AF65-F5344CB8AC3E}">
        <p14:creationId xmlns:p14="http://schemas.microsoft.com/office/powerpoint/2010/main" val="236159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03AB-5C27-2F96-66A2-BBFEA24BB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0B0E9C-09C2-14BD-5A24-8479141AA1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5A637C-059B-B82F-9EB6-A972B39529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DBB454-F40B-D840-7959-7674508A805D}"/>
              </a:ext>
            </a:extLst>
          </p:cNvPr>
          <p:cNvSpPr>
            <a:spLocks noGrp="1"/>
          </p:cNvSpPr>
          <p:nvPr>
            <p:ph type="dt" sz="half" idx="10"/>
          </p:nvPr>
        </p:nvSpPr>
        <p:spPr/>
        <p:txBody>
          <a:bodyPr/>
          <a:lstStyle/>
          <a:p>
            <a:fld id="{3F0120F5-2943-8044-A31B-4A4FABB32FD3}" type="datetimeFigureOut">
              <a:rPr lang="en-US" smtClean="0"/>
              <a:t>12/5/24</a:t>
            </a:fld>
            <a:endParaRPr lang="en-US"/>
          </a:p>
        </p:txBody>
      </p:sp>
      <p:sp>
        <p:nvSpPr>
          <p:cNvPr id="6" name="Footer Placeholder 5">
            <a:extLst>
              <a:ext uri="{FF2B5EF4-FFF2-40B4-BE49-F238E27FC236}">
                <a16:creationId xmlns:a16="http://schemas.microsoft.com/office/drawing/2014/main" id="{37A2145E-4FB0-073D-E656-52604FFD7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73AC08-A802-491C-1E98-A149A1D5BEDB}"/>
              </a:ext>
            </a:extLst>
          </p:cNvPr>
          <p:cNvSpPr>
            <a:spLocks noGrp="1"/>
          </p:cNvSpPr>
          <p:nvPr>
            <p:ph type="sldNum" sz="quarter" idx="12"/>
          </p:nvPr>
        </p:nvSpPr>
        <p:spPr/>
        <p:txBody>
          <a:bodyPr/>
          <a:lstStyle/>
          <a:p>
            <a:fld id="{CDE39C13-E384-E54B-A3FE-BD91301CFC63}" type="slidenum">
              <a:rPr lang="en-US" smtClean="0"/>
              <a:t>‹#›</a:t>
            </a:fld>
            <a:endParaRPr lang="en-US"/>
          </a:p>
        </p:txBody>
      </p:sp>
    </p:spTree>
    <p:extLst>
      <p:ext uri="{BB962C8B-B14F-4D97-AF65-F5344CB8AC3E}">
        <p14:creationId xmlns:p14="http://schemas.microsoft.com/office/powerpoint/2010/main" val="136003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369C-F355-4AC1-36A1-0EEB783A2B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83CC94-8474-59C2-84AB-205E0C0BE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C08912-6DBA-9587-A362-8B9C52F2E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B7811C-4C00-9887-43CB-40800BC29D07}"/>
              </a:ext>
            </a:extLst>
          </p:cNvPr>
          <p:cNvSpPr>
            <a:spLocks noGrp="1"/>
          </p:cNvSpPr>
          <p:nvPr>
            <p:ph type="dt" sz="half" idx="10"/>
          </p:nvPr>
        </p:nvSpPr>
        <p:spPr/>
        <p:txBody>
          <a:bodyPr/>
          <a:lstStyle/>
          <a:p>
            <a:fld id="{3F0120F5-2943-8044-A31B-4A4FABB32FD3}" type="datetimeFigureOut">
              <a:rPr lang="en-US" smtClean="0"/>
              <a:t>12/5/24</a:t>
            </a:fld>
            <a:endParaRPr lang="en-US"/>
          </a:p>
        </p:txBody>
      </p:sp>
      <p:sp>
        <p:nvSpPr>
          <p:cNvPr id="6" name="Footer Placeholder 5">
            <a:extLst>
              <a:ext uri="{FF2B5EF4-FFF2-40B4-BE49-F238E27FC236}">
                <a16:creationId xmlns:a16="http://schemas.microsoft.com/office/drawing/2014/main" id="{5ACB7035-E20F-7B11-524A-9DF9B41D6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D297D5-7431-6030-789A-ADBBD72AC3B3}"/>
              </a:ext>
            </a:extLst>
          </p:cNvPr>
          <p:cNvSpPr>
            <a:spLocks noGrp="1"/>
          </p:cNvSpPr>
          <p:nvPr>
            <p:ph type="sldNum" sz="quarter" idx="12"/>
          </p:nvPr>
        </p:nvSpPr>
        <p:spPr/>
        <p:txBody>
          <a:bodyPr/>
          <a:lstStyle/>
          <a:p>
            <a:fld id="{CDE39C13-E384-E54B-A3FE-BD91301CFC63}" type="slidenum">
              <a:rPr lang="en-US" smtClean="0"/>
              <a:t>‹#›</a:t>
            </a:fld>
            <a:endParaRPr lang="en-US"/>
          </a:p>
        </p:txBody>
      </p:sp>
    </p:spTree>
    <p:extLst>
      <p:ext uri="{BB962C8B-B14F-4D97-AF65-F5344CB8AC3E}">
        <p14:creationId xmlns:p14="http://schemas.microsoft.com/office/powerpoint/2010/main" val="504773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E7661-D02A-66EB-6EA4-B733A48E11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C3936A-2E12-4ADD-701A-85A77D765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DB6DE-0CED-BEB5-08BB-365B1CD09E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120F5-2943-8044-A31B-4A4FABB32FD3}" type="datetimeFigureOut">
              <a:rPr lang="en-US" smtClean="0"/>
              <a:t>12/5/24</a:t>
            </a:fld>
            <a:endParaRPr lang="en-US"/>
          </a:p>
        </p:txBody>
      </p:sp>
      <p:sp>
        <p:nvSpPr>
          <p:cNvPr id="5" name="Footer Placeholder 4">
            <a:extLst>
              <a:ext uri="{FF2B5EF4-FFF2-40B4-BE49-F238E27FC236}">
                <a16:creationId xmlns:a16="http://schemas.microsoft.com/office/drawing/2014/main" id="{2C3116E7-48F1-0DE6-3978-90C47B929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658266-AD61-DB51-4C51-5588014494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39C13-E384-E54B-A3FE-BD91301CFC63}" type="slidenum">
              <a:rPr lang="en-US" smtClean="0"/>
              <a:t>‹#›</a:t>
            </a:fld>
            <a:endParaRPr lang="en-US"/>
          </a:p>
        </p:txBody>
      </p:sp>
    </p:spTree>
    <p:extLst>
      <p:ext uri="{BB962C8B-B14F-4D97-AF65-F5344CB8AC3E}">
        <p14:creationId xmlns:p14="http://schemas.microsoft.com/office/powerpoint/2010/main" val="3668762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b="0" i="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REHiLryR1oE" TargetMode="Externa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Kjobz14i8kM" TargetMode="Externa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9"/>
          <p:cNvSpPr/>
          <p:nvPr/>
        </p:nvSpPr>
        <p:spPr>
          <a:xfrm>
            <a:off x="1588" y="0"/>
            <a:ext cx="12188520" cy="6858000"/>
          </a:xfrm>
          <a:prstGeom prst="rect">
            <a:avLst/>
          </a:prstGeom>
          <a:solidFill>
            <a:schemeClr val="dk1"/>
          </a:solidFill>
          <a:ln>
            <a:noFill/>
          </a:ln>
        </p:spPr>
        <p:txBody>
          <a:bodyPr spcFirstLastPara="1" wrap="square" lIns="45713" tIns="22850" rIns="45713" bIns="22850" anchor="ctr" anchorCtr="0">
            <a:noAutofit/>
          </a:bodyPr>
          <a:lstStyle/>
          <a:p>
            <a:pPr algn="ctr">
              <a:buClr>
                <a:srgbClr val="000000"/>
              </a:buClr>
              <a:buSzPts val="3600"/>
            </a:pPr>
            <a:endParaRPr>
              <a:solidFill>
                <a:schemeClr val="lt1"/>
              </a:solidFill>
              <a:latin typeface="Lato Light"/>
              <a:ea typeface="Lato Light"/>
              <a:cs typeface="Lato Light"/>
              <a:sym typeface="Lato Light"/>
            </a:endParaRPr>
          </a:p>
        </p:txBody>
      </p:sp>
      <p:pic>
        <p:nvPicPr>
          <p:cNvPr id="72" name="Google Shape;72;p9"/>
          <p:cNvPicPr preferRelativeResize="0"/>
          <p:nvPr/>
        </p:nvPicPr>
        <p:blipFill rotWithShape="1">
          <a:blip r:embed="rId3">
            <a:alphaModFix amt="40000"/>
          </a:blip>
          <a:srcRect l="5194" r="7612"/>
          <a:stretch/>
        </p:blipFill>
        <p:spPr>
          <a:xfrm>
            <a:off x="3134520" y="2042"/>
            <a:ext cx="9057480" cy="6855958"/>
          </a:xfrm>
          <a:prstGeom prst="rect">
            <a:avLst/>
          </a:prstGeom>
          <a:noFill/>
          <a:ln>
            <a:noFill/>
          </a:ln>
        </p:spPr>
      </p:pic>
      <p:sp>
        <p:nvSpPr>
          <p:cNvPr id="73" name="Google Shape;73;p9"/>
          <p:cNvSpPr txBox="1">
            <a:spLocks noGrp="1"/>
          </p:cNvSpPr>
          <p:nvPr>
            <p:ph type="title"/>
          </p:nvPr>
        </p:nvSpPr>
        <p:spPr>
          <a:xfrm>
            <a:off x="5746539" y="137786"/>
            <a:ext cx="6228344" cy="2066795"/>
          </a:xfrm>
          <a:prstGeom prst="rect">
            <a:avLst/>
          </a:prstGeom>
          <a:noFill/>
          <a:ln>
            <a:noFill/>
          </a:ln>
        </p:spPr>
        <p:txBody>
          <a:bodyPr spcFirstLastPara="1" vert="horz" wrap="square" lIns="45713" tIns="22850" rIns="45713" bIns="22850" rtlCol="0" anchor="b" anchorCtr="0">
            <a:normAutofit/>
          </a:bodyPr>
          <a:lstStyle/>
          <a:p>
            <a:pPr algn="just">
              <a:buSzPct val="32061"/>
            </a:pPr>
            <a:r>
              <a:rPr lang="en-US" sz="6550" cap="small" dirty="0">
                <a:solidFill>
                  <a:schemeClr val="lt1"/>
                </a:solidFill>
                <a:latin typeface="Garamond" panose="02020404030301010803" pitchFamily="18" charset="0"/>
                <a:ea typeface="Lato"/>
                <a:cs typeface="Lato"/>
                <a:sym typeface="Lato"/>
              </a:rPr>
              <a:t>Environmental    Justice Theory</a:t>
            </a:r>
            <a:endParaRPr sz="6550" cap="small" dirty="0">
              <a:solidFill>
                <a:schemeClr val="lt1"/>
              </a:solidFill>
              <a:latin typeface="Garamond" panose="02020404030301010803" pitchFamily="18" charset="0"/>
              <a:ea typeface="Lato"/>
              <a:cs typeface="Lato"/>
              <a:sym typeface="Lato"/>
            </a:endParaRPr>
          </a:p>
        </p:txBody>
      </p:sp>
      <p:sp>
        <p:nvSpPr>
          <p:cNvPr id="75" name="Google Shape;75;p9"/>
          <p:cNvSpPr/>
          <p:nvPr/>
        </p:nvSpPr>
        <p:spPr>
          <a:xfrm>
            <a:off x="1588" y="3"/>
            <a:ext cx="5857958" cy="6857997"/>
          </a:xfrm>
          <a:custGeom>
            <a:avLst/>
            <a:gdLst/>
            <a:ahLst/>
            <a:cxnLst/>
            <a:rect l="l" t="t" r="r" b="b"/>
            <a:pathLst>
              <a:path w="5859484" h="6857997" extrusionOk="0">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lt1">
              <a:alpha val="89411"/>
            </a:schemeClr>
          </a:solidFill>
          <a:ln>
            <a:noFill/>
          </a:ln>
        </p:spPr>
        <p:txBody>
          <a:bodyPr spcFirstLastPara="1" wrap="square" lIns="45713" tIns="22850" rIns="45713" bIns="22850" anchor="ctr" anchorCtr="0">
            <a:noAutofit/>
          </a:bodyPr>
          <a:lstStyle/>
          <a:p>
            <a:pPr algn="ctr">
              <a:buClr>
                <a:srgbClr val="000000"/>
              </a:buClr>
              <a:buSzPts val="3600"/>
            </a:pPr>
            <a:endParaRPr>
              <a:solidFill>
                <a:schemeClr val="lt1"/>
              </a:solidFill>
              <a:latin typeface="Lato Light"/>
              <a:ea typeface="Lato Light"/>
              <a:cs typeface="Lato Light"/>
              <a:sym typeface="Lato Light"/>
            </a:endParaRPr>
          </a:p>
        </p:txBody>
      </p:sp>
      <p:pic>
        <p:nvPicPr>
          <p:cNvPr id="76" name="Google Shape;76;p9"/>
          <p:cNvPicPr preferRelativeResize="0"/>
          <p:nvPr/>
        </p:nvPicPr>
        <p:blipFill rotWithShape="1">
          <a:blip r:embed="rId4">
            <a:alphaModFix/>
          </a:blip>
          <a:srcRect t="10518" b="5643"/>
          <a:stretch/>
        </p:blipFill>
        <p:spPr>
          <a:xfrm>
            <a:off x="1588" y="2"/>
            <a:ext cx="6094108" cy="6857997"/>
          </a:xfrm>
          <a:custGeom>
            <a:avLst/>
            <a:gdLst/>
            <a:ahLst/>
            <a:cxnLst/>
            <a:rect l="l" t="t" r="r" b="b"/>
            <a:pathLst>
              <a:path w="6095695" h="6857997" extrusionOk="0">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117" name="Google Shape;117;p14"/>
          <p:cNvGrpSpPr/>
          <p:nvPr/>
        </p:nvGrpSpPr>
        <p:grpSpPr>
          <a:xfrm>
            <a:off x="-9606190" y="-7053943"/>
            <a:ext cx="21796592" cy="13911942"/>
            <a:chOff x="-17504230" y="-9013371"/>
            <a:chExt cx="43593184" cy="27823883"/>
          </a:xfrm>
        </p:grpSpPr>
        <p:pic>
          <p:nvPicPr>
            <p:cNvPr id="118" name="Google Shape;118;p14"/>
            <p:cNvPicPr preferRelativeResize="0"/>
            <p:nvPr/>
          </p:nvPicPr>
          <p:blipFill rotWithShape="1">
            <a:blip r:embed="rId3">
              <a:alphaModFix/>
            </a:blip>
            <a:srcRect t="21937" b="6613"/>
            <a:stretch/>
          </p:blipFill>
          <p:spPr>
            <a:xfrm>
              <a:off x="1711325" y="5094514"/>
              <a:ext cx="24377629" cy="13715998"/>
            </a:xfrm>
            <a:prstGeom prst="rect">
              <a:avLst/>
            </a:prstGeom>
            <a:solidFill>
              <a:schemeClr val="accent1">
                <a:alpha val="33333"/>
              </a:schemeClr>
            </a:solidFill>
            <a:ln>
              <a:noFill/>
            </a:ln>
          </p:spPr>
        </p:pic>
        <p:sp>
          <p:nvSpPr>
            <p:cNvPr id="119" name="Google Shape;119;p14"/>
            <p:cNvSpPr/>
            <p:nvPr/>
          </p:nvSpPr>
          <p:spPr>
            <a:xfrm>
              <a:off x="-17504230" y="-9013371"/>
              <a:ext cx="2090057" cy="1959428"/>
            </a:xfrm>
            <a:prstGeom prst="ellipse">
              <a:avLst/>
            </a:prstGeom>
            <a:solidFill>
              <a:schemeClr val="accent1"/>
            </a:solidFill>
            <a:ln w="12700" cap="flat" cmpd="sng">
              <a:solidFill>
                <a:srgbClr val="212126"/>
              </a:solidFill>
              <a:prstDash val="solid"/>
              <a:miter lim="800000"/>
              <a:headEnd type="none" w="sm" len="sm"/>
              <a:tailEnd type="none" w="sm" len="sm"/>
            </a:ln>
          </p:spPr>
          <p:txBody>
            <a:bodyPr spcFirstLastPara="1" wrap="square" lIns="45713" tIns="22850" rIns="45713" bIns="22850" anchor="ctr" anchorCtr="0">
              <a:noAutofit/>
            </a:bodyPr>
            <a:lstStyle/>
            <a:p>
              <a:pPr algn="ctr">
                <a:buClr>
                  <a:srgbClr val="000000"/>
                </a:buClr>
                <a:buSzPts val="3600"/>
              </a:pPr>
              <a:endParaRPr>
                <a:solidFill>
                  <a:srgbClr val="5F5F5F"/>
                </a:solidFill>
                <a:latin typeface="Lato Light"/>
                <a:ea typeface="Lato Light"/>
                <a:cs typeface="Lato Light"/>
                <a:sym typeface="Lato Light"/>
              </a:endParaRPr>
            </a:p>
          </p:txBody>
        </p:sp>
      </p:grpSp>
      <p:sp>
        <p:nvSpPr>
          <p:cNvPr id="120" name="Google Shape;120;p14"/>
          <p:cNvSpPr txBox="1"/>
          <p:nvPr/>
        </p:nvSpPr>
        <p:spPr>
          <a:xfrm>
            <a:off x="5187542" y="6402222"/>
            <a:ext cx="6853646" cy="323145"/>
          </a:xfrm>
          <a:prstGeom prst="rect">
            <a:avLst/>
          </a:prstGeom>
          <a:noFill/>
          <a:ln>
            <a:noFill/>
          </a:ln>
        </p:spPr>
        <p:txBody>
          <a:bodyPr spcFirstLastPara="1" wrap="square" lIns="45713" tIns="22850" rIns="45713" bIns="22850" anchor="t" anchorCtr="0">
            <a:spAutoFit/>
          </a:bodyPr>
          <a:lstStyle/>
          <a:p>
            <a:pPr>
              <a:buClr>
                <a:srgbClr val="000000"/>
              </a:buClr>
              <a:buSzPts val="3600"/>
            </a:pPr>
            <a:r>
              <a:rPr lang="en-US">
                <a:solidFill>
                  <a:schemeClr val="dk2"/>
                </a:solidFill>
                <a:latin typeface="Lato Light"/>
                <a:ea typeface="Lato Light"/>
                <a:cs typeface="Lato Light"/>
                <a:sym typeface="Lato Light"/>
              </a:rPr>
              <a:t>Credit: Kristi Pullen Fedinick, NRDC (2019). Used with permission.</a:t>
            </a:r>
            <a:endParaRPr sz="700">
              <a:solidFill>
                <a:srgbClr val="000000"/>
              </a:solidFill>
              <a:latin typeface="Arial"/>
              <a:ea typeface="Arial"/>
              <a:cs typeface="Arial"/>
              <a:sym typeface="Arial"/>
            </a:endParaRPr>
          </a:p>
        </p:txBody>
      </p:sp>
      <p:sp>
        <p:nvSpPr>
          <p:cNvPr id="121" name="Google Shape;121;p14"/>
          <p:cNvSpPr txBox="1"/>
          <p:nvPr/>
        </p:nvSpPr>
        <p:spPr>
          <a:xfrm>
            <a:off x="2811236" y="1804575"/>
            <a:ext cx="8523515" cy="2077472"/>
          </a:xfrm>
          <a:prstGeom prst="rect">
            <a:avLst/>
          </a:prstGeom>
          <a:noFill/>
          <a:ln>
            <a:noFill/>
          </a:ln>
        </p:spPr>
        <p:txBody>
          <a:bodyPr spcFirstLastPara="1" wrap="square" lIns="45713" tIns="22850" rIns="45713" bIns="22850" anchor="t" anchorCtr="0">
            <a:spAutoFit/>
          </a:bodyPr>
          <a:lstStyle/>
          <a:p>
            <a:pPr algn="ctr">
              <a:buClr>
                <a:srgbClr val="000000"/>
              </a:buClr>
              <a:buSzPts val="13200"/>
            </a:pPr>
            <a:r>
              <a:rPr lang="en-US" sz="6600" dirty="0">
                <a:solidFill>
                  <a:schemeClr val="dk2"/>
                </a:solidFill>
                <a:latin typeface="Garamond" panose="02020404030301010803" pitchFamily="18" charset="0"/>
                <a:ea typeface="Lato"/>
                <a:cs typeface="Lato"/>
                <a:sym typeface="Lato"/>
              </a:rPr>
              <a:t>DISTRIBUTION JUSTICE</a:t>
            </a:r>
            <a:endParaRPr sz="700" dirty="0">
              <a:solidFill>
                <a:srgbClr val="000000"/>
              </a:solidFill>
              <a:latin typeface="Garamond" panose="02020404030301010803" pitchFamily="18" charset="0"/>
              <a:sym typeface="Arial"/>
            </a:endParaRP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5"/>
          <p:cNvSpPr/>
          <p:nvPr/>
        </p:nvSpPr>
        <p:spPr>
          <a:xfrm>
            <a:off x="379557" y="343486"/>
            <a:ext cx="11435814"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45713" tIns="22850" rIns="45713" bIns="22850" anchor="ctr" anchorCtr="0">
            <a:noAutofit/>
          </a:bodyPr>
          <a:lstStyle/>
          <a:p>
            <a:pPr algn="ctr">
              <a:buClr>
                <a:schemeClr val="lt1"/>
              </a:buClr>
              <a:buSzPts val="1800"/>
            </a:pPr>
            <a:endParaRPr sz="900">
              <a:solidFill>
                <a:srgbClr val="FFFFFF"/>
              </a:solidFill>
              <a:latin typeface="Calibri"/>
              <a:ea typeface="Calibri"/>
              <a:cs typeface="Calibri"/>
              <a:sym typeface="Calibri"/>
            </a:endParaRPr>
          </a:p>
        </p:txBody>
      </p:sp>
      <p:sp>
        <p:nvSpPr>
          <p:cNvPr id="127" name="Google Shape;127;p15"/>
          <p:cNvSpPr txBox="1">
            <a:spLocks noGrp="1"/>
          </p:cNvSpPr>
          <p:nvPr>
            <p:ph type="title"/>
          </p:nvPr>
        </p:nvSpPr>
        <p:spPr>
          <a:xfrm>
            <a:off x="527524" y="466578"/>
            <a:ext cx="11136953" cy="930447"/>
          </a:xfrm>
          <a:prstGeom prst="rect">
            <a:avLst/>
          </a:prstGeom>
          <a:noFill/>
          <a:ln>
            <a:noFill/>
          </a:ln>
        </p:spPr>
        <p:txBody>
          <a:bodyPr spcFirstLastPara="1" vert="horz" wrap="square" lIns="45713" tIns="22850" rIns="45713" bIns="22850" rtlCol="0" anchor="b" anchorCtr="0">
            <a:normAutofit/>
          </a:bodyPr>
          <a:lstStyle/>
          <a:p>
            <a:r>
              <a:rPr lang="en-US" sz="5350" cap="small" dirty="0">
                <a:solidFill>
                  <a:srgbClr val="FFFFFF"/>
                </a:solidFill>
                <a:latin typeface="Garamond" panose="02020404030301010803" pitchFamily="18" charset="0"/>
                <a:ea typeface="Lato"/>
                <a:cs typeface="Lato"/>
                <a:sym typeface="Lato"/>
              </a:rPr>
              <a:t>PROCEDURAL JUSTICE</a:t>
            </a:r>
            <a:endParaRPr cap="small" dirty="0">
              <a:latin typeface="Garamond" panose="02020404030301010803" pitchFamily="18" charset="0"/>
            </a:endParaRPr>
          </a:p>
        </p:txBody>
      </p:sp>
      <p:cxnSp>
        <p:nvCxnSpPr>
          <p:cNvPr id="128" name="Google Shape;128;p15"/>
          <p:cNvCxnSpPr/>
          <p:nvPr/>
        </p:nvCxnSpPr>
        <p:spPr>
          <a:xfrm>
            <a:off x="2210812" y="1448631"/>
            <a:ext cx="7770376" cy="0"/>
          </a:xfrm>
          <a:prstGeom prst="straightConnector1">
            <a:avLst/>
          </a:prstGeom>
          <a:noFill/>
          <a:ln w="22225" cap="flat" cmpd="sng">
            <a:solidFill>
              <a:srgbClr val="D9D9D9"/>
            </a:solidFill>
            <a:prstDash val="solid"/>
            <a:miter lim="800000"/>
            <a:headEnd type="none" w="sm" len="sm"/>
            <a:tailEnd type="none" w="sm" len="sm"/>
          </a:ln>
        </p:spPr>
      </p:cxnSp>
      <p:pic>
        <p:nvPicPr>
          <p:cNvPr id="129" name="Google Shape;129;p15"/>
          <p:cNvPicPr preferRelativeResize="0"/>
          <p:nvPr/>
        </p:nvPicPr>
        <p:blipFill rotWithShape="1">
          <a:blip r:embed="rId3">
            <a:alphaModFix/>
          </a:blip>
          <a:srcRect/>
          <a:stretch/>
        </p:blipFill>
        <p:spPr>
          <a:xfrm>
            <a:off x="-393267" y="2187742"/>
            <a:ext cx="12583680" cy="4670258"/>
          </a:xfrm>
          <a:prstGeom prst="rect">
            <a:avLst/>
          </a:prstGeom>
          <a:noFill/>
          <a:ln>
            <a:noFill/>
          </a:ln>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p:nvPr/>
        </p:nvSpPr>
        <p:spPr>
          <a:xfrm>
            <a:off x="6831764" y="5346696"/>
            <a:ext cx="5358650" cy="1511304"/>
          </a:xfrm>
          <a:custGeom>
            <a:avLst/>
            <a:gdLst/>
            <a:ahLst/>
            <a:cxnLst/>
            <a:rect l="l" t="t" r="r" b="b"/>
            <a:pathLst>
              <a:path w="5360045" h="1511304" extrusionOk="0">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313"/>
            </a:srgbClr>
          </a:solidFill>
          <a:ln>
            <a:noFill/>
          </a:ln>
        </p:spPr>
        <p:txBody>
          <a:bodyPr spcFirstLastPara="1" wrap="square" lIns="45713" tIns="22850" rIns="45713" bIns="22850" anchor="ctr" anchorCtr="0">
            <a:noAutofit/>
          </a:bodyPr>
          <a:lstStyle/>
          <a:p>
            <a:pPr algn="ctr">
              <a:buClr>
                <a:srgbClr val="000000"/>
              </a:buClr>
              <a:buSzPts val="3600"/>
            </a:pPr>
            <a:endParaRPr>
              <a:solidFill>
                <a:schemeClr val="lt1"/>
              </a:solidFill>
              <a:latin typeface="Garamond" panose="02020404030301010803" pitchFamily="18" charset="0"/>
              <a:ea typeface="Lato Light"/>
              <a:cs typeface="Lato Light"/>
              <a:sym typeface="Lato Light"/>
            </a:endParaRPr>
          </a:p>
        </p:txBody>
      </p:sp>
      <p:sp>
        <p:nvSpPr>
          <p:cNvPr id="135" name="Google Shape;135;p16"/>
          <p:cNvSpPr/>
          <p:nvPr/>
        </p:nvSpPr>
        <p:spPr>
          <a:xfrm>
            <a:off x="1588" y="5346694"/>
            <a:ext cx="7344692" cy="1511306"/>
          </a:xfrm>
          <a:custGeom>
            <a:avLst/>
            <a:gdLst/>
            <a:ahLst/>
            <a:cxnLst/>
            <a:rect l="l" t="t" r="r" b="b"/>
            <a:pathLst>
              <a:path w="7346605" h="1511306" extrusionOk="0">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txBody>
          <a:bodyPr spcFirstLastPara="1" wrap="square" lIns="45713" tIns="22850" rIns="45713" bIns="22850" anchor="ctr" anchorCtr="0">
            <a:noAutofit/>
          </a:bodyPr>
          <a:lstStyle/>
          <a:p>
            <a:pPr algn="ctr">
              <a:buClr>
                <a:srgbClr val="000000"/>
              </a:buClr>
              <a:buSzPts val="3600"/>
            </a:pPr>
            <a:endParaRPr>
              <a:solidFill>
                <a:srgbClr val="F2F2F2"/>
              </a:solidFill>
              <a:latin typeface="Garamond" panose="02020404030301010803" pitchFamily="18" charset="0"/>
              <a:ea typeface="Lato Light"/>
              <a:cs typeface="Lato Light"/>
              <a:sym typeface="Lato Light"/>
            </a:endParaRPr>
          </a:p>
        </p:txBody>
      </p:sp>
      <p:sp>
        <p:nvSpPr>
          <p:cNvPr id="136" name="Google Shape;136;p16"/>
          <p:cNvSpPr txBox="1">
            <a:spLocks noGrp="1"/>
          </p:cNvSpPr>
          <p:nvPr>
            <p:ph type="title"/>
          </p:nvPr>
        </p:nvSpPr>
        <p:spPr>
          <a:xfrm>
            <a:off x="842616" y="5529884"/>
            <a:ext cx="5801145" cy="1096331"/>
          </a:xfrm>
          <a:prstGeom prst="rect">
            <a:avLst/>
          </a:prstGeom>
          <a:noFill/>
          <a:ln>
            <a:noFill/>
          </a:ln>
        </p:spPr>
        <p:txBody>
          <a:bodyPr spcFirstLastPara="1" vert="horz" wrap="square" lIns="45713" tIns="22850" rIns="45713" bIns="22850" rtlCol="0" anchor="ctr" anchorCtr="0">
            <a:normAutofit/>
          </a:bodyPr>
          <a:lstStyle/>
          <a:p>
            <a:pPr algn="l">
              <a:buSzPct val="58333"/>
            </a:pPr>
            <a:r>
              <a:rPr lang="en-US" sz="4000" dirty="0">
                <a:solidFill>
                  <a:srgbClr val="303030"/>
                </a:solidFill>
                <a:latin typeface="Garamond" panose="02020404030301010803" pitchFamily="18" charset="0"/>
                <a:ea typeface="Lato"/>
                <a:cs typeface="Lato"/>
                <a:sym typeface="Lato"/>
              </a:rPr>
              <a:t>RECOGNITION JUSTICE</a:t>
            </a:r>
            <a:endParaRPr dirty="0">
              <a:latin typeface="Garamond" panose="02020404030301010803" pitchFamily="18" charset="0"/>
            </a:endParaRPr>
          </a:p>
        </p:txBody>
      </p:sp>
      <p:pic>
        <p:nvPicPr>
          <p:cNvPr id="137" name="Google Shape;137;p16" descr="A screenshot of a computer&#10;&#10;Description automatically generated"/>
          <p:cNvPicPr preferRelativeResize="0"/>
          <p:nvPr/>
        </p:nvPicPr>
        <p:blipFill rotWithShape="1">
          <a:blip r:embed="rId3">
            <a:alphaModFix/>
          </a:blip>
          <a:srcRect l="11699" t="13645" r="17481" b="8880"/>
          <a:stretch/>
        </p:blipFill>
        <p:spPr>
          <a:xfrm>
            <a:off x="1398588" y="990600"/>
            <a:ext cx="5492394" cy="3556000"/>
          </a:xfrm>
          <a:prstGeom prst="rect">
            <a:avLst/>
          </a:prstGeom>
          <a:noFill/>
          <a:ln>
            <a:noFill/>
          </a:ln>
        </p:spPr>
      </p:pic>
      <p:sp>
        <p:nvSpPr>
          <p:cNvPr id="138" name="Google Shape;138;p16"/>
          <p:cNvSpPr txBox="1">
            <a:spLocks noGrp="1"/>
          </p:cNvSpPr>
          <p:nvPr>
            <p:ph type="body" idx="2"/>
          </p:nvPr>
        </p:nvSpPr>
        <p:spPr>
          <a:xfrm>
            <a:off x="7534280" y="601315"/>
            <a:ext cx="4007058" cy="4384342"/>
          </a:xfrm>
          <a:prstGeom prst="rect">
            <a:avLst/>
          </a:prstGeom>
          <a:noFill/>
          <a:ln>
            <a:noFill/>
          </a:ln>
        </p:spPr>
        <p:txBody>
          <a:bodyPr spcFirstLastPara="1" vert="horz" wrap="square" lIns="45713" tIns="22850" rIns="45713" bIns="22850" rtlCol="0" anchor="ctr" anchorCtr="0">
            <a:normAutofit/>
          </a:bodyPr>
          <a:lstStyle/>
          <a:p>
            <a:pPr marL="609448" indent="-114300">
              <a:buFont typeface="Arial"/>
              <a:buChar char="•"/>
            </a:pPr>
            <a:r>
              <a:rPr lang="en-US" sz="2000" dirty="0">
                <a:solidFill>
                  <a:schemeClr val="bg1"/>
                </a:solidFill>
                <a:latin typeface="Garamond" panose="02020404030301010803" pitchFamily="18" charset="0"/>
                <a:ea typeface="Lato Light"/>
                <a:cs typeface="Lato Light"/>
                <a:sym typeface="Lato Light"/>
              </a:rPr>
              <a:t>Recognition of intergenerational wealth and health</a:t>
            </a:r>
            <a:endParaRPr dirty="0">
              <a:solidFill>
                <a:schemeClr val="bg1"/>
              </a:solidFill>
              <a:latin typeface="Garamond" panose="02020404030301010803" pitchFamily="18" charset="0"/>
            </a:endParaRPr>
          </a:p>
          <a:p>
            <a:pPr marL="609448" indent="-57150">
              <a:buNone/>
            </a:pPr>
            <a:endParaRPr sz="2000" dirty="0">
              <a:solidFill>
                <a:schemeClr val="lt1"/>
              </a:solidFill>
              <a:latin typeface="Garamond" panose="02020404030301010803" pitchFamily="18" charset="0"/>
              <a:ea typeface="Lato Light"/>
              <a:cs typeface="Lato Light"/>
              <a:sym typeface="Lato Light"/>
            </a:endParaRPr>
          </a:p>
          <a:p>
            <a:pPr marL="609448" indent="-114300">
              <a:buFont typeface="Arial"/>
              <a:buChar char="•"/>
            </a:pPr>
            <a:r>
              <a:rPr lang="en-US" sz="2000" dirty="0">
                <a:solidFill>
                  <a:schemeClr val="lt1"/>
                </a:solidFill>
                <a:latin typeface="Garamond" panose="02020404030301010803" pitchFamily="18" charset="0"/>
                <a:ea typeface="Lato Light"/>
                <a:cs typeface="Lato Light"/>
                <a:sym typeface="Lato Light"/>
              </a:rPr>
              <a:t>Recognition that data collection and modeling sometimes produce inequity</a:t>
            </a:r>
            <a:endParaRPr sz="2000" dirty="0">
              <a:solidFill>
                <a:schemeClr val="dk1"/>
              </a:solidFill>
              <a:latin typeface="Garamond" panose="02020404030301010803" pitchFamily="18" charset="0"/>
              <a:ea typeface="Lato Light"/>
              <a:cs typeface="Lato Light"/>
              <a:sym typeface="Lato Light"/>
            </a:endParaRPr>
          </a:p>
        </p:txBody>
      </p:sp>
      <p:sp>
        <p:nvSpPr>
          <p:cNvPr id="139" name="Google Shape;139;p16"/>
          <p:cNvSpPr txBox="1"/>
          <p:nvPr/>
        </p:nvSpPr>
        <p:spPr>
          <a:xfrm>
            <a:off x="7534280" y="5777967"/>
            <a:ext cx="5340490" cy="600144"/>
          </a:xfrm>
          <a:prstGeom prst="rect">
            <a:avLst/>
          </a:prstGeom>
          <a:noFill/>
          <a:ln>
            <a:noFill/>
          </a:ln>
        </p:spPr>
        <p:txBody>
          <a:bodyPr spcFirstLastPara="1" wrap="square" lIns="45713" tIns="22850" rIns="45713" bIns="22850" anchor="t" anchorCtr="0">
            <a:spAutoFit/>
          </a:bodyPr>
          <a:lstStyle/>
          <a:p>
            <a:pPr>
              <a:buClr>
                <a:srgbClr val="000000"/>
              </a:buClr>
              <a:buSzPts val="3600"/>
            </a:pPr>
            <a:r>
              <a:rPr lang="en-US">
                <a:solidFill>
                  <a:schemeClr val="lt1"/>
                </a:solidFill>
                <a:latin typeface="Garamond" panose="02020404030301010803" pitchFamily="18" charset="0"/>
                <a:ea typeface="Lato Light"/>
                <a:cs typeface="Lato Light"/>
                <a:sym typeface="Lato Light"/>
              </a:rPr>
              <a:t>https://www.portland.gov/bps/history-racist-planning-portland</a:t>
            </a:r>
            <a:endParaRPr>
              <a:solidFill>
                <a:schemeClr val="lt1"/>
              </a:solidFill>
              <a:latin typeface="Garamond" panose="02020404030301010803" pitchFamily="18" charset="0"/>
              <a:ea typeface="Lato Light"/>
              <a:cs typeface="Lato Light"/>
              <a:sym typeface="Lato Light"/>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5;p17">
            <a:extLst>
              <a:ext uri="{FF2B5EF4-FFF2-40B4-BE49-F238E27FC236}">
                <a16:creationId xmlns:a16="http://schemas.microsoft.com/office/drawing/2014/main" id="{6015AF79-C30A-1ED7-D29A-1EDBA9858117}"/>
              </a:ext>
            </a:extLst>
          </p:cNvPr>
          <p:cNvPicPr preferRelativeResize="0">
            <a:picLocks noGrp="1"/>
          </p:cNvPicPr>
          <p:nvPr>
            <p:ph type="pic" idx="2"/>
          </p:nvPr>
        </p:nvPicPr>
        <p:blipFill rotWithShape="1">
          <a:blip r:embed="rId2">
            <a:alphaModFix/>
          </a:blip>
          <a:srcRect t="7810" b="7810"/>
          <a:stretch/>
        </p:blipFill>
        <p:spPr>
          <a:xfrm>
            <a:off x="2271258" y="1151094"/>
            <a:ext cx="3036000" cy="2743200"/>
          </a:xfrm>
          <a:prstGeom prst="rect">
            <a:avLst/>
          </a:prstGeom>
          <a:noFill/>
          <a:ln>
            <a:noFill/>
          </a:ln>
        </p:spPr>
      </p:pic>
      <p:pic>
        <p:nvPicPr>
          <p:cNvPr id="6" name="Google Shape;103;p19">
            <a:extLst>
              <a:ext uri="{FF2B5EF4-FFF2-40B4-BE49-F238E27FC236}">
                <a16:creationId xmlns:a16="http://schemas.microsoft.com/office/drawing/2014/main" id="{FD8C46E3-59E4-64D9-18E3-3F289B990E2E}"/>
              </a:ext>
            </a:extLst>
          </p:cNvPr>
          <p:cNvPicPr preferRelativeResize="0">
            <a:picLocks noGrp="1" noChangeAspect="1"/>
          </p:cNvPicPr>
          <p:nvPr>
            <p:ph type="pic" idx="3"/>
          </p:nvPr>
        </p:nvPicPr>
        <p:blipFill rotWithShape="1">
          <a:blip r:embed="rId3">
            <a:alphaModFix/>
          </a:blip>
          <a:srcRect l="8730" r="8730"/>
          <a:stretch/>
        </p:blipFill>
        <p:spPr>
          <a:xfrm>
            <a:off x="6884742" y="1151094"/>
            <a:ext cx="3251232" cy="2743200"/>
          </a:xfrm>
          <a:prstGeom prst="rect">
            <a:avLst/>
          </a:prstGeom>
          <a:noFill/>
          <a:ln>
            <a:noFill/>
          </a:ln>
        </p:spPr>
      </p:pic>
      <p:pic>
        <p:nvPicPr>
          <p:cNvPr id="7" name="Google Shape;95;p18">
            <a:extLst>
              <a:ext uri="{FF2B5EF4-FFF2-40B4-BE49-F238E27FC236}">
                <a16:creationId xmlns:a16="http://schemas.microsoft.com/office/drawing/2014/main" id="{15A73F55-853E-F916-38A5-1187CA87DC70}"/>
              </a:ext>
            </a:extLst>
          </p:cNvPr>
          <p:cNvPicPr preferRelativeResize="0">
            <a:picLocks noGrp="1"/>
          </p:cNvPicPr>
          <p:nvPr>
            <p:ph type="pic" idx="4"/>
          </p:nvPr>
        </p:nvPicPr>
        <p:blipFill rotWithShape="1">
          <a:blip r:embed="rId4">
            <a:alphaModFix/>
          </a:blip>
          <a:srcRect l="3442" r="3442"/>
          <a:stretch/>
        </p:blipFill>
        <p:spPr>
          <a:xfrm>
            <a:off x="6992358" y="3965073"/>
            <a:ext cx="3036000" cy="2743200"/>
          </a:xfrm>
          <a:prstGeom prst="rect">
            <a:avLst/>
          </a:prstGeom>
          <a:noFill/>
          <a:ln>
            <a:noFill/>
          </a:ln>
        </p:spPr>
      </p:pic>
      <p:sp>
        <p:nvSpPr>
          <p:cNvPr id="8" name="TextBox 7">
            <a:extLst>
              <a:ext uri="{FF2B5EF4-FFF2-40B4-BE49-F238E27FC236}">
                <a16:creationId xmlns:a16="http://schemas.microsoft.com/office/drawing/2014/main" id="{D6C413F3-2677-B2EC-0EC6-B042E3CF954C}"/>
              </a:ext>
            </a:extLst>
          </p:cNvPr>
          <p:cNvSpPr txBox="1"/>
          <p:nvPr/>
        </p:nvSpPr>
        <p:spPr>
          <a:xfrm>
            <a:off x="1184854" y="149727"/>
            <a:ext cx="9822292" cy="748988"/>
          </a:xfrm>
          <a:prstGeom prst="rect">
            <a:avLst/>
          </a:prstGeom>
          <a:noFill/>
        </p:spPr>
        <p:txBody>
          <a:bodyPr wrap="square" rtlCol="0">
            <a:spAutoFit/>
          </a:bodyPr>
          <a:lstStyle/>
          <a:p>
            <a:pPr algn="ctr"/>
            <a:r>
              <a:rPr lang="en-US" sz="4267" cap="small" dirty="0">
                <a:latin typeface="Garamond" panose="02020404030301010803" pitchFamily="18" charset="0"/>
              </a:rPr>
              <a:t>Seminal Environmental Movements</a:t>
            </a:r>
          </a:p>
        </p:txBody>
      </p:sp>
      <p:pic>
        <p:nvPicPr>
          <p:cNvPr id="3" name="Picture 2">
            <a:extLst>
              <a:ext uri="{FF2B5EF4-FFF2-40B4-BE49-F238E27FC236}">
                <a16:creationId xmlns:a16="http://schemas.microsoft.com/office/drawing/2014/main" id="{77BB9435-EE0D-2A62-26C1-E67ED8F92D34}"/>
              </a:ext>
            </a:extLst>
          </p:cNvPr>
          <p:cNvPicPr>
            <a:picLocks noChangeAspect="1"/>
          </p:cNvPicPr>
          <p:nvPr/>
        </p:nvPicPr>
        <p:blipFill>
          <a:blip r:embed="rId5"/>
          <a:stretch>
            <a:fillRect/>
          </a:stretch>
        </p:blipFill>
        <p:spPr>
          <a:xfrm>
            <a:off x="2028553" y="4513073"/>
            <a:ext cx="3278705" cy="1828800"/>
          </a:xfrm>
          <a:prstGeom prst="rect">
            <a:avLst/>
          </a:prstGeom>
        </p:spPr>
      </p:pic>
    </p:spTree>
    <p:extLst>
      <p:ext uri="{BB962C8B-B14F-4D97-AF65-F5344CB8AC3E}">
        <p14:creationId xmlns:p14="http://schemas.microsoft.com/office/powerpoint/2010/main" val="224624813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864114-BF3F-0EAC-B337-FF2A41B2F24F}"/>
              </a:ext>
            </a:extLst>
          </p:cNvPr>
          <p:cNvSpPr>
            <a:spLocks noGrp="1"/>
          </p:cNvSpPr>
          <p:nvPr>
            <p:ph type="body" idx="1"/>
          </p:nvPr>
        </p:nvSpPr>
        <p:spPr/>
        <p:txBody>
          <a:bodyPr/>
          <a:lstStyle/>
          <a:p>
            <a:pPr algn="ctr"/>
            <a:r>
              <a:rPr lang="en-US" dirty="0">
                <a:solidFill>
                  <a:schemeClr val="bg1"/>
                </a:solidFill>
                <a:hlinkClick r:id="rId2">
                  <a:extLst>
                    <a:ext uri="{A12FA001-AC4F-418D-AE19-62706E023703}">
                      <ahyp:hlinkClr xmlns:ahyp="http://schemas.microsoft.com/office/drawing/2018/hyperlinkcolor" val="tx"/>
                    </a:ext>
                  </a:extLst>
                </a:hlinkClick>
              </a:rPr>
              <a:t>https://www.youtube.com/watch?v=REHiLryR1oE</a:t>
            </a:r>
            <a:endParaRPr lang="en-US" dirty="0">
              <a:solidFill>
                <a:schemeClr val="bg1"/>
              </a:solidFill>
            </a:endParaRPr>
          </a:p>
        </p:txBody>
      </p:sp>
      <p:pic>
        <p:nvPicPr>
          <p:cNvPr id="5" name="Picture 4">
            <a:extLst>
              <a:ext uri="{FF2B5EF4-FFF2-40B4-BE49-F238E27FC236}">
                <a16:creationId xmlns:a16="http://schemas.microsoft.com/office/drawing/2014/main" id="{68D590FF-7F77-D2B9-21D4-47D4B7891597}"/>
              </a:ext>
            </a:extLst>
          </p:cNvPr>
          <p:cNvPicPr>
            <a:picLocks noChangeAspect="1"/>
          </p:cNvPicPr>
          <p:nvPr/>
        </p:nvPicPr>
        <p:blipFill>
          <a:blip r:embed="rId3"/>
          <a:stretch>
            <a:fillRect/>
          </a:stretch>
        </p:blipFill>
        <p:spPr>
          <a:xfrm>
            <a:off x="1218685" y="215467"/>
            <a:ext cx="9836116" cy="5486400"/>
          </a:xfrm>
          <a:prstGeom prst="rect">
            <a:avLst/>
          </a:prstGeom>
        </p:spPr>
      </p:pic>
    </p:spTree>
    <p:extLst>
      <p:ext uri="{BB962C8B-B14F-4D97-AF65-F5344CB8AC3E}">
        <p14:creationId xmlns:p14="http://schemas.microsoft.com/office/powerpoint/2010/main" val="98512178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4AEC2-7129-940D-6051-DF8CC088A596}"/>
              </a:ext>
            </a:extLst>
          </p:cNvPr>
          <p:cNvSpPr>
            <a:spLocks noGrp="1"/>
          </p:cNvSpPr>
          <p:nvPr>
            <p:ph type="title"/>
          </p:nvPr>
        </p:nvSpPr>
        <p:spPr>
          <a:xfrm>
            <a:off x="415633" y="323381"/>
            <a:ext cx="11360767" cy="979089"/>
          </a:xfrm>
        </p:spPr>
        <p:txBody>
          <a:bodyPr>
            <a:noAutofit/>
          </a:bodyPr>
          <a:lstStyle/>
          <a:p>
            <a:pPr algn="ctr"/>
            <a:r>
              <a:rPr lang="en-US" sz="4800" dirty="0">
                <a:latin typeface="Garamond" panose="02020404030301010803" pitchFamily="18" charset="0"/>
              </a:rPr>
              <a:t>United Farmworkers (San Joaquin Valley, CA)</a:t>
            </a:r>
            <a:endParaRPr lang="en-US" sz="5333" dirty="0">
              <a:latin typeface="Garamond" panose="02020404030301010803" pitchFamily="18" charset="0"/>
            </a:endParaRPr>
          </a:p>
        </p:txBody>
      </p:sp>
      <p:sp>
        <p:nvSpPr>
          <p:cNvPr id="3" name="Text Placeholder 2">
            <a:extLst>
              <a:ext uri="{FF2B5EF4-FFF2-40B4-BE49-F238E27FC236}">
                <a16:creationId xmlns:a16="http://schemas.microsoft.com/office/drawing/2014/main" id="{74AE7A9B-4C42-0032-CB54-0826777931F0}"/>
              </a:ext>
            </a:extLst>
          </p:cNvPr>
          <p:cNvSpPr>
            <a:spLocks noGrp="1"/>
          </p:cNvSpPr>
          <p:nvPr>
            <p:ph type="body" idx="1"/>
          </p:nvPr>
        </p:nvSpPr>
        <p:spPr/>
        <p:txBody>
          <a:bodyPr/>
          <a:lstStyle/>
          <a:p>
            <a:pPr>
              <a:lnSpc>
                <a:spcPct val="100000"/>
              </a:lnSpc>
              <a:buClr>
                <a:schemeClr val="dk1"/>
              </a:buClr>
              <a:buSzPts val="1800"/>
            </a:pPr>
            <a:r>
              <a:rPr lang="en-US" sz="1867" dirty="0">
                <a:solidFill>
                  <a:schemeClr val="dk1"/>
                </a:solidFill>
                <a:latin typeface="Garamond" panose="02020404030301010803" pitchFamily="18" charset="0"/>
                <a:ea typeface="Lato Light"/>
                <a:cs typeface="Lato Light"/>
                <a:sym typeface="Lato Light"/>
              </a:rPr>
              <a:t>1943 US patent DDT</a:t>
            </a:r>
          </a:p>
          <a:p>
            <a:pPr>
              <a:lnSpc>
                <a:spcPct val="100000"/>
              </a:lnSpc>
              <a:buClr>
                <a:schemeClr val="dk1"/>
              </a:buClr>
              <a:buSzPts val="1800"/>
            </a:pPr>
            <a:r>
              <a:rPr lang="en-US" sz="1867" dirty="0">
                <a:solidFill>
                  <a:schemeClr val="dk1"/>
                </a:solidFill>
                <a:latin typeface="Garamond" panose="02020404030301010803" pitchFamily="18" charset="0"/>
                <a:ea typeface="Lato Light"/>
                <a:cs typeface="Lato Light"/>
                <a:sym typeface="Lato Light"/>
              </a:rPr>
              <a:t>1951-1966: 136 deaths caused by pesticides (laws protected growers)</a:t>
            </a:r>
          </a:p>
          <a:p>
            <a:pPr>
              <a:lnSpc>
                <a:spcPct val="100000"/>
              </a:lnSpc>
              <a:buClr>
                <a:schemeClr val="dk1"/>
              </a:buClr>
              <a:buSzPts val="1800"/>
            </a:pPr>
            <a:r>
              <a:rPr lang="en-US" sz="1867" dirty="0">
                <a:solidFill>
                  <a:schemeClr val="dk1"/>
                </a:solidFill>
                <a:latin typeface="Garamond" panose="02020404030301010803" pitchFamily="18" charset="0"/>
                <a:ea typeface="Lato Light"/>
                <a:cs typeface="Lato Light"/>
                <a:sym typeface="Lato Light"/>
              </a:rPr>
              <a:t>1962 Rachel Carson, </a:t>
            </a:r>
            <a:r>
              <a:rPr lang="en-US" sz="1867" i="1" dirty="0">
                <a:solidFill>
                  <a:schemeClr val="dk1"/>
                </a:solidFill>
                <a:latin typeface="Garamond" panose="02020404030301010803" pitchFamily="18" charset="0"/>
                <a:ea typeface="Lato Light"/>
                <a:cs typeface="Lato Light"/>
                <a:sym typeface="Lato Light"/>
              </a:rPr>
              <a:t>Silent Spring</a:t>
            </a:r>
          </a:p>
          <a:p>
            <a:pPr>
              <a:lnSpc>
                <a:spcPct val="100000"/>
              </a:lnSpc>
              <a:buClr>
                <a:schemeClr val="dk1"/>
              </a:buClr>
              <a:buSzPts val="1800"/>
            </a:pPr>
            <a:r>
              <a:rPr lang="en" sz="1867" dirty="0">
                <a:solidFill>
                  <a:schemeClr val="dk1"/>
                </a:solidFill>
                <a:latin typeface="Garamond" panose="02020404030301010803" pitchFamily="18" charset="0"/>
                <a:ea typeface="Lato Light"/>
                <a:cs typeface="Lato Light"/>
                <a:sym typeface="Lato Light"/>
              </a:rPr>
              <a:t>1970 California banned DDT</a:t>
            </a:r>
            <a:endParaRPr lang="en-US" sz="1867" i="1" dirty="0">
              <a:solidFill>
                <a:srgbClr val="000000"/>
              </a:solidFill>
              <a:latin typeface="Garamond" panose="02020404030301010803" pitchFamily="18" charset="0"/>
              <a:sym typeface="Arial"/>
            </a:endParaRPr>
          </a:p>
        </p:txBody>
      </p:sp>
      <p:sp>
        <p:nvSpPr>
          <p:cNvPr id="4" name="Text Placeholder 3">
            <a:extLst>
              <a:ext uri="{FF2B5EF4-FFF2-40B4-BE49-F238E27FC236}">
                <a16:creationId xmlns:a16="http://schemas.microsoft.com/office/drawing/2014/main" id="{D97E39BC-DC0D-3737-DF87-85AEFFE39E10}"/>
              </a:ext>
            </a:extLst>
          </p:cNvPr>
          <p:cNvSpPr>
            <a:spLocks noGrp="1"/>
          </p:cNvSpPr>
          <p:nvPr>
            <p:ph type="body" idx="2"/>
          </p:nvPr>
        </p:nvSpPr>
        <p:spPr/>
        <p:txBody>
          <a:bodyPr/>
          <a:lstStyle/>
          <a:p>
            <a:pPr>
              <a:lnSpc>
                <a:spcPct val="100000"/>
              </a:lnSpc>
            </a:pPr>
            <a:r>
              <a:rPr lang="en-US" sz="1867" dirty="0">
                <a:solidFill>
                  <a:schemeClr val="dk1"/>
                </a:solidFill>
                <a:latin typeface="Garamond" panose="02020404030301010803" pitchFamily="18" charset="0"/>
                <a:ea typeface="Lato Light"/>
                <a:cs typeface="Lato Light"/>
                <a:sym typeface="Lato Light"/>
              </a:rPr>
              <a:t>1962 César Chávez &amp; Dolores Huerta create United Farmworkers Union</a:t>
            </a:r>
            <a:endParaRPr lang="en-US" sz="400" dirty="0">
              <a:solidFill>
                <a:srgbClr val="000000"/>
              </a:solidFill>
              <a:latin typeface="Garamond" panose="02020404030301010803" pitchFamily="18" charset="0"/>
              <a:sym typeface="Arial"/>
            </a:endParaRPr>
          </a:p>
          <a:p>
            <a:pPr>
              <a:lnSpc>
                <a:spcPct val="100000"/>
              </a:lnSpc>
            </a:pPr>
            <a:r>
              <a:rPr lang="en-US" sz="1867" dirty="0">
                <a:solidFill>
                  <a:schemeClr val="dk1"/>
                </a:solidFill>
                <a:latin typeface="Garamond" panose="02020404030301010803" pitchFamily="18" charset="0"/>
                <a:ea typeface="Lato Light"/>
                <a:cs typeface="Lato Light"/>
                <a:sym typeface="Lato Light"/>
              </a:rPr>
              <a:t>1964 Braceros program to bring in low wage foreign labor during Vietnam War</a:t>
            </a:r>
          </a:p>
          <a:p>
            <a:pPr lvl="1">
              <a:lnSpc>
                <a:spcPct val="100000"/>
              </a:lnSpc>
            </a:pPr>
            <a:r>
              <a:rPr lang="en-US" sz="1600" dirty="0">
                <a:solidFill>
                  <a:schemeClr val="dk1"/>
                </a:solidFill>
                <a:latin typeface="Garamond" panose="02020404030301010803" pitchFamily="18" charset="0"/>
                <a:ea typeface="Lato Light"/>
                <a:cs typeface="Lato Light"/>
                <a:sym typeface="Lato Light"/>
              </a:rPr>
              <a:t> Mexican, Filipino paid below minimum wage</a:t>
            </a:r>
            <a:endParaRPr lang="en-US" sz="133" dirty="0">
              <a:solidFill>
                <a:srgbClr val="000000"/>
              </a:solidFill>
              <a:latin typeface="Garamond" panose="02020404030301010803" pitchFamily="18" charset="0"/>
              <a:sym typeface="Arial"/>
            </a:endParaRPr>
          </a:p>
          <a:p>
            <a:r>
              <a:rPr lang="en-US" sz="1867" dirty="0">
                <a:solidFill>
                  <a:schemeClr val="dk1"/>
                </a:solidFill>
                <a:latin typeface="Garamond" panose="02020404030301010803" pitchFamily="18" charset="0"/>
                <a:ea typeface="Lato Light"/>
                <a:cs typeface="Lato Light"/>
                <a:sym typeface="Lato Light"/>
              </a:rPr>
              <a:t>1965 Nationwide grape strike, lasted 6 years</a:t>
            </a:r>
            <a:endParaRPr lang="en-US" sz="400" dirty="0">
              <a:solidFill>
                <a:srgbClr val="000000"/>
              </a:solidFill>
              <a:latin typeface="Garamond" panose="02020404030301010803" pitchFamily="18" charset="0"/>
              <a:sym typeface="Arial"/>
            </a:endParaRPr>
          </a:p>
          <a:p>
            <a:r>
              <a:rPr lang="en-US" sz="1867" dirty="0">
                <a:solidFill>
                  <a:schemeClr val="dk1"/>
                </a:solidFill>
                <a:latin typeface="Garamond" panose="02020404030301010803" pitchFamily="18" charset="0"/>
                <a:ea typeface="Lato Light"/>
                <a:cs typeface="Lato Light"/>
                <a:sym typeface="Lato Light"/>
              </a:rPr>
              <a:t>1969 San Joaquin Valley, California</a:t>
            </a:r>
          </a:p>
          <a:p>
            <a:pPr lvl="1"/>
            <a:r>
              <a:rPr lang="en-US" sz="1600" dirty="0">
                <a:solidFill>
                  <a:schemeClr val="dk1"/>
                </a:solidFill>
                <a:latin typeface="Garamond" panose="02020404030301010803" pitchFamily="18" charset="0"/>
                <a:ea typeface="Lato Light"/>
                <a:cs typeface="Lato Light"/>
                <a:sym typeface="Lato Light"/>
              </a:rPr>
              <a:t>1,400 sustained pesticide poisoning</a:t>
            </a:r>
          </a:p>
          <a:p>
            <a:pPr lvl="1"/>
            <a:r>
              <a:rPr lang="en-US" sz="1600" dirty="0">
                <a:solidFill>
                  <a:schemeClr val="dk1"/>
                </a:solidFill>
                <a:latin typeface="Garamond" panose="02020404030301010803" pitchFamily="18" charset="0"/>
                <a:ea typeface="Lato Light"/>
                <a:cs typeface="Lato Light"/>
                <a:sym typeface="Lato Light"/>
              </a:rPr>
              <a:t>½ disabled, ½ farmworkers</a:t>
            </a:r>
          </a:p>
          <a:p>
            <a:pPr>
              <a:lnSpc>
                <a:spcPct val="100000"/>
              </a:lnSpc>
              <a:buClr>
                <a:schemeClr val="dk1"/>
              </a:buClr>
              <a:buSzPts val="1800"/>
            </a:pPr>
            <a:r>
              <a:rPr lang="en-US" sz="1867" dirty="0">
                <a:solidFill>
                  <a:schemeClr val="dk1"/>
                </a:solidFill>
                <a:latin typeface="Garamond" panose="02020404030301010803" pitchFamily="18" charset="0"/>
                <a:ea typeface="Lato Light"/>
                <a:cs typeface="Lato Light"/>
                <a:sym typeface="Lato Light"/>
              </a:rPr>
              <a:t>1970 Fieldworkers won the right to unionize</a:t>
            </a:r>
          </a:p>
          <a:p>
            <a:pPr lvl="1">
              <a:lnSpc>
                <a:spcPct val="100000"/>
              </a:lnSpc>
              <a:buClr>
                <a:schemeClr val="dk1"/>
              </a:buClr>
              <a:buSzPts val="1800"/>
            </a:pPr>
            <a:r>
              <a:rPr lang="en-US" sz="1600" b="1" dirty="0" err="1">
                <a:solidFill>
                  <a:srgbClr val="FF0000"/>
                </a:solidFill>
                <a:latin typeface="Garamond" panose="02020404030301010803" pitchFamily="18" charset="0"/>
                <a:cs typeface="Lato Light"/>
                <a:sym typeface="Lato Light"/>
              </a:rPr>
              <a:t>Sí</a:t>
            </a:r>
            <a:r>
              <a:rPr lang="en-US" sz="1600" b="1" dirty="0">
                <a:solidFill>
                  <a:srgbClr val="FF0000"/>
                </a:solidFill>
                <a:latin typeface="Garamond" panose="02020404030301010803" pitchFamily="18" charset="0"/>
                <a:cs typeface="Lato Light"/>
                <a:sym typeface="Lato Light"/>
              </a:rPr>
              <a:t>, Se </a:t>
            </a:r>
            <a:r>
              <a:rPr lang="en-US" sz="1600" b="1" dirty="0" err="1">
                <a:solidFill>
                  <a:srgbClr val="FF0000"/>
                </a:solidFill>
                <a:latin typeface="Garamond" panose="02020404030301010803" pitchFamily="18" charset="0"/>
                <a:cs typeface="Lato Light"/>
                <a:sym typeface="Lato Light"/>
              </a:rPr>
              <a:t>Puede</a:t>
            </a:r>
            <a:endParaRPr lang="en-US" sz="1600" b="1" dirty="0">
              <a:solidFill>
                <a:srgbClr val="FF0000"/>
              </a:solidFill>
              <a:latin typeface="Garamond" panose="02020404030301010803" pitchFamily="18" charset="0"/>
              <a:sym typeface="Arial"/>
            </a:endParaRPr>
          </a:p>
          <a:p>
            <a:endParaRPr lang="en-US" dirty="0">
              <a:latin typeface="Garamond" panose="02020404030301010803" pitchFamily="18" charset="0"/>
            </a:endParaRPr>
          </a:p>
        </p:txBody>
      </p:sp>
      <p:pic>
        <p:nvPicPr>
          <p:cNvPr id="5" name="Google Shape;85;p17">
            <a:extLst>
              <a:ext uri="{FF2B5EF4-FFF2-40B4-BE49-F238E27FC236}">
                <a16:creationId xmlns:a16="http://schemas.microsoft.com/office/drawing/2014/main" id="{C39BFCB7-E4C1-D210-ADAA-47FD4B15C23C}"/>
              </a:ext>
            </a:extLst>
          </p:cNvPr>
          <p:cNvPicPr preferRelativeResize="0">
            <a:picLocks noChangeAspect="1"/>
          </p:cNvPicPr>
          <p:nvPr/>
        </p:nvPicPr>
        <p:blipFill rotWithShape="1">
          <a:blip r:embed="rId2">
            <a:alphaModFix/>
          </a:blip>
          <a:srcRect/>
          <a:stretch/>
        </p:blipFill>
        <p:spPr>
          <a:xfrm>
            <a:off x="1092571" y="3646905"/>
            <a:ext cx="3257192" cy="3101476"/>
          </a:xfrm>
          <a:prstGeom prst="rect">
            <a:avLst/>
          </a:prstGeom>
          <a:noFill/>
          <a:ln>
            <a:noFill/>
          </a:ln>
        </p:spPr>
      </p:pic>
      <p:pic>
        <p:nvPicPr>
          <p:cNvPr id="6" name="Picture 5">
            <a:extLst>
              <a:ext uri="{FF2B5EF4-FFF2-40B4-BE49-F238E27FC236}">
                <a16:creationId xmlns:a16="http://schemas.microsoft.com/office/drawing/2014/main" id="{7B72C79F-89F7-CCAD-D5FC-BA2528C92431}"/>
              </a:ext>
            </a:extLst>
          </p:cNvPr>
          <p:cNvPicPr>
            <a:picLocks noChangeAspect="1"/>
          </p:cNvPicPr>
          <p:nvPr/>
        </p:nvPicPr>
        <p:blipFill>
          <a:blip r:embed="rId3"/>
          <a:stretch>
            <a:fillRect/>
          </a:stretch>
        </p:blipFill>
        <p:spPr>
          <a:xfrm>
            <a:off x="8016898" y="5400340"/>
            <a:ext cx="2185804" cy="1219200"/>
          </a:xfrm>
          <a:prstGeom prst="rect">
            <a:avLst/>
          </a:prstGeom>
        </p:spPr>
      </p:pic>
    </p:spTree>
    <p:extLst>
      <p:ext uri="{BB962C8B-B14F-4D97-AF65-F5344CB8AC3E}">
        <p14:creationId xmlns:p14="http://schemas.microsoft.com/office/powerpoint/2010/main" val="714380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10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10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10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dissolve">
                                      <p:cBhvr>
                                        <p:cTn id="24" dur="1000"/>
                                        <p:tgtEl>
                                          <p:spTgt spid="4">
                                            <p:txEl>
                                              <p:pRg st="0" end="0"/>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dissolve">
                                      <p:cBhvr>
                                        <p:cTn id="27" dur="1000"/>
                                        <p:tgtEl>
                                          <p:spTgt spid="4">
                                            <p:txEl>
                                              <p:pRg st="1" end="1"/>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dissolve">
                                      <p:cBhvr>
                                        <p:cTn id="30" dur="1000"/>
                                        <p:tgtEl>
                                          <p:spTgt spid="4">
                                            <p:txEl>
                                              <p:pRg st="2" end="2"/>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dissolve">
                                      <p:cBhvr>
                                        <p:cTn id="33" dur="1000"/>
                                        <p:tgtEl>
                                          <p:spTgt spid="4">
                                            <p:txEl>
                                              <p:pRg st="3" end="3"/>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dissolve">
                                      <p:cBhvr>
                                        <p:cTn id="36" dur="1000"/>
                                        <p:tgtEl>
                                          <p:spTgt spid="4">
                                            <p:txEl>
                                              <p:pRg st="4" end="4"/>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dissolve">
                                      <p:cBhvr>
                                        <p:cTn id="39" dur="1000"/>
                                        <p:tgtEl>
                                          <p:spTgt spid="4">
                                            <p:txEl>
                                              <p:pRg st="5" end="5"/>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dissolve">
                                      <p:cBhvr>
                                        <p:cTn id="42" dur="1000"/>
                                        <p:tgtEl>
                                          <p:spTgt spid="4">
                                            <p:txEl>
                                              <p:pRg st="6" end="6"/>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Effect transition="in" filter="dissolve">
                                      <p:cBhvr>
                                        <p:cTn id="45" dur="1000"/>
                                        <p:tgtEl>
                                          <p:spTgt spid="4">
                                            <p:txEl>
                                              <p:pRg st="7" end="7"/>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Effect transition="in" filter="dissolve">
                                      <p:cBhvr>
                                        <p:cTn id="48" dur="1000"/>
                                        <p:tgtEl>
                                          <p:spTgt spid="4">
                                            <p:txEl>
                                              <p:pRg st="8" end="8"/>
                                            </p:txEl>
                                          </p:spTgt>
                                        </p:tgtEl>
                                      </p:cBhvr>
                                    </p:animEffect>
                                  </p:childTnLst>
                                </p:cTn>
                              </p:par>
                              <p:par>
                                <p:cTn id="49" presetID="9"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dissolve">
                                      <p:cBhvr>
                                        <p:cTn id="5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03;p19">
            <a:extLst>
              <a:ext uri="{FF2B5EF4-FFF2-40B4-BE49-F238E27FC236}">
                <a16:creationId xmlns:a16="http://schemas.microsoft.com/office/drawing/2014/main" id="{A1D42F75-D41F-BCF3-16F8-3755261ACED2}"/>
              </a:ext>
            </a:extLst>
          </p:cNvPr>
          <p:cNvPicPr preferRelativeResize="0">
            <a:picLocks noGrp="1"/>
          </p:cNvPicPr>
          <p:nvPr>
            <p:ph type="pic" idx="2"/>
          </p:nvPr>
        </p:nvPicPr>
        <p:blipFill rotWithShape="1">
          <a:blip r:embed="rId2">
            <a:alphaModFix/>
          </a:blip>
          <a:srcRect t="9618" b="9618"/>
          <a:stretch/>
        </p:blipFill>
        <p:spPr>
          <a:prstGeom prst="rect">
            <a:avLst/>
          </a:prstGeom>
          <a:noFill/>
          <a:ln>
            <a:noFill/>
          </a:ln>
        </p:spPr>
      </p:pic>
    </p:spTree>
    <p:extLst>
      <p:ext uri="{BB962C8B-B14F-4D97-AF65-F5344CB8AC3E}">
        <p14:creationId xmlns:p14="http://schemas.microsoft.com/office/powerpoint/2010/main" val="199822468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2E348-707A-74A0-1C3C-53211FB0A0AE}"/>
              </a:ext>
            </a:extLst>
          </p:cNvPr>
          <p:cNvSpPr>
            <a:spLocks noGrp="1"/>
          </p:cNvSpPr>
          <p:nvPr>
            <p:ph type="title"/>
          </p:nvPr>
        </p:nvSpPr>
        <p:spPr>
          <a:xfrm>
            <a:off x="415600" y="344400"/>
            <a:ext cx="11360800" cy="831600"/>
          </a:xfrm>
        </p:spPr>
        <p:txBody>
          <a:bodyPr>
            <a:noAutofit/>
          </a:bodyPr>
          <a:lstStyle/>
          <a:p>
            <a:pPr algn="ctr"/>
            <a:r>
              <a:rPr lang="en-US" sz="5333" dirty="0">
                <a:latin typeface="Garamond" panose="02020404030301010803" pitchFamily="18" charset="0"/>
              </a:rPr>
              <a:t>Afton, NC (Warren County) Landfill</a:t>
            </a:r>
          </a:p>
        </p:txBody>
      </p:sp>
      <p:sp>
        <p:nvSpPr>
          <p:cNvPr id="3" name="Text Placeholder 2">
            <a:extLst>
              <a:ext uri="{FF2B5EF4-FFF2-40B4-BE49-F238E27FC236}">
                <a16:creationId xmlns:a16="http://schemas.microsoft.com/office/drawing/2014/main" id="{B3B98CC7-385B-83B1-22E5-17EBB8599C3D}"/>
              </a:ext>
            </a:extLst>
          </p:cNvPr>
          <p:cNvSpPr>
            <a:spLocks noGrp="1"/>
          </p:cNvSpPr>
          <p:nvPr>
            <p:ph type="body" idx="1"/>
          </p:nvPr>
        </p:nvSpPr>
        <p:spPr/>
        <p:txBody>
          <a:bodyPr/>
          <a:lstStyle/>
          <a:p>
            <a:r>
              <a:rPr lang="en-US" sz="2000" dirty="0">
                <a:latin typeface="Garamond" panose="02020404030301010803" pitchFamily="18" charset="0"/>
              </a:rPr>
              <a:t>June 1979 State officials selected Warren County as disposal site</a:t>
            </a:r>
          </a:p>
          <a:p>
            <a:endParaRPr lang="en-US" dirty="0">
              <a:latin typeface="Garamond" panose="02020404030301010803" pitchFamily="18" charset="0"/>
            </a:endParaRPr>
          </a:p>
        </p:txBody>
      </p:sp>
      <p:sp>
        <p:nvSpPr>
          <p:cNvPr id="4" name="Text Placeholder 3">
            <a:extLst>
              <a:ext uri="{FF2B5EF4-FFF2-40B4-BE49-F238E27FC236}">
                <a16:creationId xmlns:a16="http://schemas.microsoft.com/office/drawing/2014/main" id="{C1BA3987-5ADC-CAEF-D081-B7591301F2BD}"/>
              </a:ext>
            </a:extLst>
          </p:cNvPr>
          <p:cNvSpPr>
            <a:spLocks noGrp="1"/>
          </p:cNvSpPr>
          <p:nvPr>
            <p:ph type="body" idx="2"/>
          </p:nvPr>
        </p:nvSpPr>
        <p:spPr/>
        <p:txBody>
          <a:bodyPr>
            <a:normAutofit/>
          </a:bodyPr>
          <a:lstStyle/>
          <a:p>
            <a:pPr marL="237061" indent="-230922">
              <a:lnSpc>
                <a:spcPct val="100000"/>
              </a:lnSpc>
              <a:spcBef>
                <a:spcPts val="1067"/>
              </a:spcBef>
              <a:buSzPct val="100000"/>
              <a:buChar char="•"/>
            </a:pPr>
            <a:r>
              <a:rPr lang="en-US" sz="2000" dirty="0">
                <a:latin typeface="Garamond" panose="02020404030301010803" pitchFamily="18" charset="0"/>
              </a:rPr>
              <a:t>“There is not one shred of evidence that race has at any time been a motivating factor for any decision taken by any official—state, federal or local—in this long saga” (Afton. District Court Judge W. Earl Britt as quoted in </a:t>
            </a:r>
            <a:r>
              <a:rPr lang="en-US" sz="2000" dirty="0" err="1">
                <a:latin typeface="Garamond" panose="02020404030301010803" pitchFamily="18" charset="0"/>
              </a:rPr>
              <a:t>Labalme</a:t>
            </a:r>
            <a:r>
              <a:rPr lang="en-US" sz="2000" dirty="0">
                <a:latin typeface="Garamond" panose="02020404030301010803" pitchFamily="18" charset="0"/>
              </a:rPr>
              <a:t>, 1987).  </a:t>
            </a:r>
          </a:p>
        </p:txBody>
      </p:sp>
      <p:pic>
        <p:nvPicPr>
          <p:cNvPr id="5" name="Google Shape;115;p21">
            <a:extLst>
              <a:ext uri="{FF2B5EF4-FFF2-40B4-BE49-F238E27FC236}">
                <a16:creationId xmlns:a16="http://schemas.microsoft.com/office/drawing/2014/main" id="{9791684B-D55F-7B85-9686-45CF0AF60C68}"/>
              </a:ext>
            </a:extLst>
          </p:cNvPr>
          <p:cNvPicPr preferRelativeResize="0">
            <a:picLocks/>
          </p:cNvPicPr>
          <p:nvPr/>
        </p:nvPicPr>
        <p:blipFill rotWithShape="1">
          <a:blip r:embed="rId2">
            <a:alphaModFix/>
          </a:blip>
          <a:srcRect/>
          <a:stretch/>
        </p:blipFill>
        <p:spPr>
          <a:xfrm>
            <a:off x="7073257" y="4058400"/>
            <a:ext cx="4370000" cy="1713200"/>
          </a:xfrm>
          <a:prstGeom prst="rect">
            <a:avLst/>
          </a:prstGeom>
          <a:noFill/>
          <a:ln>
            <a:noFill/>
          </a:ln>
        </p:spPr>
      </p:pic>
      <p:pic>
        <p:nvPicPr>
          <p:cNvPr id="6" name="Google Shape;103;p19">
            <a:extLst>
              <a:ext uri="{FF2B5EF4-FFF2-40B4-BE49-F238E27FC236}">
                <a16:creationId xmlns:a16="http://schemas.microsoft.com/office/drawing/2014/main" id="{E7879D00-C144-02E6-E686-B0530A893DE6}"/>
              </a:ext>
            </a:extLst>
          </p:cNvPr>
          <p:cNvPicPr preferRelativeResize="0">
            <a:picLocks noChangeAspect="1"/>
          </p:cNvPicPr>
          <p:nvPr/>
        </p:nvPicPr>
        <p:blipFill rotWithShape="1">
          <a:blip r:embed="rId3">
            <a:alphaModFix/>
          </a:blip>
          <a:srcRect t="9618" b="9618"/>
          <a:stretch/>
        </p:blipFill>
        <p:spPr>
          <a:xfrm>
            <a:off x="1080168" y="3670800"/>
            <a:ext cx="4334933" cy="2438400"/>
          </a:xfrm>
          <a:prstGeom prst="rect">
            <a:avLst/>
          </a:prstGeom>
          <a:noFill/>
          <a:ln>
            <a:noFill/>
          </a:ln>
        </p:spPr>
      </p:pic>
    </p:spTree>
    <p:extLst>
      <p:ext uri="{BB962C8B-B14F-4D97-AF65-F5344CB8AC3E}">
        <p14:creationId xmlns:p14="http://schemas.microsoft.com/office/powerpoint/2010/main" val="2147571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1000"/>
                                        <p:tgtEl>
                                          <p:spTgt spid="4">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2E348-707A-74A0-1C3C-53211FB0A0AE}"/>
              </a:ext>
            </a:extLst>
          </p:cNvPr>
          <p:cNvSpPr>
            <a:spLocks noGrp="1"/>
          </p:cNvSpPr>
          <p:nvPr>
            <p:ph type="title"/>
          </p:nvPr>
        </p:nvSpPr>
        <p:spPr>
          <a:xfrm>
            <a:off x="415600" y="409058"/>
            <a:ext cx="11360800" cy="831600"/>
          </a:xfrm>
        </p:spPr>
        <p:txBody>
          <a:bodyPr>
            <a:noAutofit/>
          </a:bodyPr>
          <a:lstStyle/>
          <a:p>
            <a:pPr algn="ctr"/>
            <a:r>
              <a:rPr lang="en-US" sz="5333" dirty="0">
                <a:latin typeface="Garamond" panose="02020404030301010803" pitchFamily="18" charset="0"/>
              </a:rPr>
              <a:t>Polychlorinated Biphenyl (PCB)</a:t>
            </a:r>
          </a:p>
        </p:txBody>
      </p:sp>
      <p:sp>
        <p:nvSpPr>
          <p:cNvPr id="3" name="Text Placeholder 2">
            <a:extLst>
              <a:ext uri="{FF2B5EF4-FFF2-40B4-BE49-F238E27FC236}">
                <a16:creationId xmlns:a16="http://schemas.microsoft.com/office/drawing/2014/main" id="{B3B98CC7-385B-83B1-22E5-17EBB8599C3D}"/>
              </a:ext>
            </a:extLst>
          </p:cNvPr>
          <p:cNvSpPr>
            <a:spLocks noGrp="1"/>
          </p:cNvSpPr>
          <p:nvPr>
            <p:ph type="body" idx="1"/>
          </p:nvPr>
        </p:nvSpPr>
        <p:spPr/>
        <p:txBody>
          <a:bodyPr/>
          <a:lstStyle/>
          <a:p>
            <a:pPr marL="0" indent="0" algn="ctr">
              <a:lnSpc>
                <a:spcPct val="100000"/>
              </a:lnSpc>
              <a:buClr>
                <a:schemeClr val="dk1"/>
              </a:buClr>
              <a:buSzPts val="1600"/>
              <a:buNone/>
            </a:pPr>
            <a:r>
              <a:rPr lang="en-US" sz="2133" b="1" cap="small" dirty="0">
                <a:solidFill>
                  <a:schemeClr val="dk1"/>
                </a:solidFill>
                <a:latin typeface="Garamond" panose="02020404030301010803" pitchFamily="18" charset="0"/>
                <a:ea typeface="Gill Sans"/>
                <a:cs typeface="Gill Sans"/>
                <a:sym typeface="Gill Sans"/>
              </a:rPr>
              <a:t>Risks:</a:t>
            </a:r>
          </a:p>
          <a:p>
            <a:pPr marL="380990" indent="-380990">
              <a:lnSpc>
                <a:spcPct val="100000"/>
              </a:lnSpc>
              <a:buClr>
                <a:schemeClr val="dk1"/>
              </a:buClr>
              <a:buSzPts val="1600"/>
              <a:buFont typeface="Arial" panose="020B0604020202020204" pitchFamily="34" charset="0"/>
              <a:buChar char="•"/>
            </a:pPr>
            <a:r>
              <a:rPr lang="en-US" sz="2000" dirty="0">
                <a:solidFill>
                  <a:schemeClr val="dk1"/>
                </a:solidFill>
                <a:latin typeface="Garamond" panose="02020404030301010803" pitchFamily="18" charset="0"/>
                <a:ea typeface="Gill Sans"/>
                <a:cs typeface="Gill Sans"/>
                <a:sym typeface="Gill Sans"/>
              </a:rPr>
              <a:t>Skin Conditions</a:t>
            </a:r>
            <a:endParaRPr lang="en-US" sz="2000" dirty="0">
              <a:solidFill>
                <a:srgbClr val="000000"/>
              </a:solidFill>
              <a:latin typeface="Garamond" panose="02020404030301010803" pitchFamily="18" charset="0"/>
              <a:sym typeface="Arial"/>
            </a:endParaRPr>
          </a:p>
          <a:p>
            <a:pPr marL="380990" indent="-380990">
              <a:lnSpc>
                <a:spcPct val="100000"/>
              </a:lnSpc>
              <a:buClr>
                <a:schemeClr val="dk1"/>
              </a:buClr>
              <a:buSzPts val="1600"/>
              <a:buFont typeface="Arial" panose="020B0604020202020204" pitchFamily="34" charset="0"/>
              <a:buChar char="•"/>
            </a:pPr>
            <a:r>
              <a:rPr lang="en-US" sz="2000" dirty="0">
                <a:solidFill>
                  <a:schemeClr val="dk1"/>
                </a:solidFill>
                <a:latin typeface="Garamond" panose="02020404030301010803" pitchFamily="18" charset="0"/>
                <a:ea typeface="Gill Sans"/>
                <a:cs typeface="Gill Sans"/>
                <a:sym typeface="Gill Sans"/>
              </a:rPr>
              <a:t>Thymus Gland Abnormalities</a:t>
            </a:r>
            <a:endParaRPr lang="en-US" sz="2000" dirty="0">
              <a:solidFill>
                <a:srgbClr val="000000"/>
              </a:solidFill>
              <a:latin typeface="Garamond" panose="02020404030301010803" pitchFamily="18" charset="0"/>
              <a:sym typeface="Arial"/>
            </a:endParaRPr>
          </a:p>
          <a:p>
            <a:pPr marL="380990" indent="-380990">
              <a:lnSpc>
                <a:spcPct val="100000"/>
              </a:lnSpc>
              <a:buClr>
                <a:schemeClr val="dk1"/>
              </a:buClr>
              <a:buSzPts val="1600"/>
              <a:buFont typeface="Arial" panose="020B0604020202020204" pitchFamily="34" charset="0"/>
              <a:buChar char="•"/>
            </a:pPr>
            <a:r>
              <a:rPr lang="en-US" sz="2000" dirty="0">
                <a:solidFill>
                  <a:schemeClr val="dk1"/>
                </a:solidFill>
                <a:latin typeface="Garamond" panose="02020404030301010803" pitchFamily="18" charset="0"/>
                <a:ea typeface="Gill Sans"/>
                <a:cs typeface="Gill Sans"/>
                <a:sym typeface="Gill Sans"/>
              </a:rPr>
              <a:t>Liver Damage</a:t>
            </a:r>
            <a:endParaRPr lang="en-US" sz="2000" dirty="0">
              <a:solidFill>
                <a:srgbClr val="000000"/>
              </a:solidFill>
              <a:latin typeface="Garamond" panose="02020404030301010803" pitchFamily="18" charset="0"/>
              <a:sym typeface="Arial"/>
            </a:endParaRPr>
          </a:p>
          <a:p>
            <a:pPr marL="380990" indent="-380990">
              <a:lnSpc>
                <a:spcPct val="100000"/>
              </a:lnSpc>
              <a:buClr>
                <a:schemeClr val="dk1"/>
              </a:buClr>
              <a:buSzPts val="1600"/>
              <a:buFont typeface="Arial" panose="020B0604020202020204" pitchFamily="34" charset="0"/>
              <a:buChar char="•"/>
            </a:pPr>
            <a:r>
              <a:rPr lang="en-US" sz="2000" dirty="0">
                <a:solidFill>
                  <a:schemeClr val="dk1"/>
                </a:solidFill>
                <a:latin typeface="Garamond" panose="02020404030301010803" pitchFamily="18" charset="0"/>
                <a:ea typeface="Gill Sans"/>
                <a:cs typeface="Gill Sans"/>
                <a:sym typeface="Gill Sans"/>
              </a:rPr>
              <a:t>Immune Deficiencies</a:t>
            </a:r>
            <a:endParaRPr lang="en-US" sz="2000" dirty="0">
              <a:solidFill>
                <a:srgbClr val="000000"/>
              </a:solidFill>
              <a:latin typeface="Garamond" panose="02020404030301010803" pitchFamily="18" charset="0"/>
              <a:sym typeface="Arial"/>
            </a:endParaRPr>
          </a:p>
          <a:p>
            <a:pPr marL="380990" indent="-380990">
              <a:lnSpc>
                <a:spcPct val="100000"/>
              </a:lnSpc>
              <a:buClr>
                <a:schemeClr val="dk1"/>
              </a:buClr>
              <a:buSzPts val="1600"/>
              <a:buFont typeface="Arial" panose="020B0604020202020204" pitchFamily="34" charset="0"/>
              <a:buChar char="•"/>
            </a:pPr>
            <a:r>
              <a:rPr lang="en-US" sz="2000" dirty="0">
                <a:solidFill>
                  <a:schemeClr val="dk1"/>
                </a:solidFill>
                <a:latin typeface="Garamond" panose="02020404030301010803" pitchFamily="18" charset="0"/>
                <a:ea typeface="Gill Sans"/>
                <a:cs typeface="Gill Sans"/>
                <a:sym typeface="Gill Sans"/>
              </a:rPr>
              <a:t>Reproductive System Defects</a:t>
            </a:r>
          </a:p>
          <a:p>
            <a:pPr marL="990575" lvl="1" indent="-380990">
              <a:lnSpc>
                <a:spcPct val="100000"/>
              </a:lnSpc>
              <a:buClr>
                <a:schemeClr val="dk1"/>
              </a:buClr>
              <a:buSzPts val="1600"/>
              <a:buFont typeface="Arial" panose="020B0604020202020204" pitchFamily="34" charset="0"/>
              <a:buChar char="•"/>
            </a:pPr>
            <a:r>
              <a:rPr lang="en-US" sz="1800" dirty="0">
                <a:solidFill>
                  <a:schemeClr val="dk1"/>
                </a:solidFill>
                <a:latin typeface="Garamond" panose="02020404030301010803" pitchFamily="18" charset="0"/>
                <a:ea typeface="Gill Sans"/>
                <a:cs typeface="Gill Sans"/>
                <a:sym typeface="Gill Sans"/>
              </a:rPr>
              <a:t>Decreased birth weight</a:t>
            </a:r>
          </a:p>
          <a:p>
            <a:pPr marL="990575" lvl="1" indent="-380990">
              <a:lnSpc>
                <a:spcPct val="100000"/>
              </a:lnSpc>
              <a:buClr>
                <a:schemeClr val="dk1"/>
              </a:buClr>
              <a:buSzPts val="1600"/>
              <a:buFont typeface="Arial" panose="020B0604020202020204" pitchFamily="34" charset="0"/>
              <a:buChar char="•"/>
            </a:pPr>
            <a:r>
              <a:rPr lang="en-US" sz="1800" dirty="0">
                <a:solidFill>
                  <a:schemeClr val="dk1"/>
                </a:solidFill>
                <a:latin typeface="Garamond" panose="02020404030301010803" pitchFamily="18" charset="0"/>
                <a:ea typeface="Gill Sans"/>
                <a:cs typeface="Gill Sans"/>
                <a:sym typeface="Gill Sans"/>
              </a:rPr>
              <a:t>Congenital motor skill defects</a:t>
            </a:r>
          </a:p>
          <a:p>
            <a:pPr marL="990575" lvl="1" indent="-380990">
              <a:lnSpc>
                <a:spcPct val="100000"/>
              </a:lnSpc>
              <a:buClr>
                <a:schemeClr val="dk1"/>
              </a:buClr>
              <a:buSzPts val="1600"/>
              <a:buFont typeface="Arial" panose="020B0604020202020204" pitchFamily="34" charset="0"/>
              <a:buChar char="•"/>
            </a:pPr>
            <a:r>
              <a:rPr lang="en-US" sz="1800" dirty="0">
                <a:solidFill>
                  <a:schemeClr val="dk1"/>
                </a:solidFill>
                <a:latin typeface="Garamond" panose="02020404030301010803" pitchFamily="18" charset="0"/>
                <a:ea typeface="Gill Sans"/>
                <a:cs typeface="Gill Sans"/>
                <a:sym typeface="Gill Sans"/>
              </a:rPr>
              <a:t>Short term memory loss</a:t>
            </a:r>
            <a:endParaRPr lang="en-US" sz="1800" dirty="0">
              <a:solidFill>
                <a:srgbClr val="000000"/>
              </a:solidFill>
              <a:latin typeface="Garamond" panose="02020404030301010803" pitchFamily="18" charset="0"/>
              <a:sym typeface="Arial"/>
            </a:endParaRPr>
          </a:p>
          <a:p>
            <a:pPr marL="380990" indent="-380990">
              <a:lnSpc>
                <a:spcPct val="100000"/>
              </a:lnSpc>
              <a:buClr>
                <a:schemeClr val="dk1"/>
              </a:buClr>
              <a:buSzPts val="1600"/>
              <a:buFont typeface="Arial" panose="020B0604020202020204" pitchFamily="34" charset="0"/>
              <a:buChar char="•"/>
            </a:pPr>
            <a:r>
              <a:rPr lang="en-US" sz="2000" dirty="0">
                <a:solidFill>
                  <a:schemeClr val="dk1"/>
                </a:solidFill>
                <a:latin typeface="Garamond" panose="02020404030301010803" pitchFamily="18" charset="0"/>
                <a:ea typeface="Gill Sans"/>
                <a:cs typeface="Gill Sans"/>
                <a:sym typeface="Gill Sans"/>
              </a:rPr>
              <a:t>Nervous System Defects</a:t>
            </a:r>
            <a:endParaRPr lang="en-US" sz="2000" dirty="0">
              <a:solidFill>
                <a:srgbClr val="000000"/>
              </a:solidFill>
              <a:latin typeface="Garamond" panose="02020404030301010803" pitchFamily="18" charset="0"/>
              <a:sym typeface="Arial"/>
            </a:endParaRPr>
          </a:p>
          <a:p>
            <a:pPr marL="380990" indent="-380990">
              <a:lnSpc>
                <a:spcPct val="100000"/>
              </a:lnSpc>
              <a:buClr>
                <a:schemeClr val="dk1"/>
              </a:buClr>
              <a:buSzPts val="1600"/>
              <a:buFont typeface="Arial" panose="020B0604020202020204" pitchFamily="34" charset="0"/>
              <a:buChar char="•"/>
            </a:pPr>
            <a:r>
              <a:rPr lang="en-US" sz="2000" dirty="0">
                <a:solidFill>
                  <a:schemeClr val="dk1"/>
                </a:solidFill>
                <a:latin typeface="Garamond" panose="02020404030301010803" pitchFamily="18" charset="0"/>
                <a:ea typeface="Gill Sans"/>
                <a:cs typeface="Gill Sans"/>
                <a:sym typeface="Gill Sans"/>
              </a:rPr>
              <a:t>Increased risk of cancer</a:t>
            </a:r>
          </a:p>
          <a:p>
            <a:pPr marL="990575" lvl="1" indent="-380990">
              <a:lnSpc>
                <a:spcPct val="100000"/>
              </a:lnSpc>
              <a:buClr>
                <a:schemeClr val="dk1"/>
              </a:buClr>
              <a:buSzPts val="1600"/>
              <a:buFont typeface="Arial" panose="020B0604020202020204" pitchFamily="34" charset="0"/>
              <a:buChar char="•"/>
            </a:pPr>
            <a:r>
              <a:rPr lang="en-US" sz="1800" dirty="0">
                <a:solidFill>
                  <a:schemeClr val="dk1"/>
                </a:solidFill>
                <a:latin typeface="Garamond" panose="02020404030301010803" pitchFamily="18" charset="0"/>
                <a:ea typeface="Gill Sans"/>
                <a:cs typeface="Gill Sans"/>
                <a:sym typeface="Gill Sans"/>
              </a:rPr>
              <a:t>non-</a:t>
            </a:r>
            <a:r>
              <a:rPr lang="en-US" sz="1800" dirty="0" err="1">
                <a:solidFill>
                  <a:schemeClr val="dk1"/>
                </a:solidFill>
                <a:latin typeface="Garamond" panose="02020404030301010803" pitchFamily="18" charset="0"/>
                <a:ea typeface="Gill Sans"/>
                <a:cs typeface="Gill Sans"/>
                <a:sym typeface="Gill Sans"/>
              </a:rPr>
              <a:t>Hodgkins</a:t>
            </a:r>
            <a:r>
              <a:rPr lang="en-US" sz="1800" dirty="0">
                <a:solidFill>
                  <a:schemeClr val="dk1"/>
                </a:solidFill>
                <a:latin typeface="Garamond" panose="02020404030301010803" pitchFamily="18" charset="0"/>
                <a:ea typeface="Gill Sans"/>
                <a:cs typeface="Gill Sans"/>
                <a:sym typeface="Gill Sans"/>
              </a:rPr>
              <a:t> lymphoma</a:t>
            </a:r>
          </a:p>
          <a:p>
            <a:pPr marL="380990" indent="-380990">
              <a:lnSpc>
                <a:spcPct val="100000"/>
              </a:lnSpc>
              <a:buClr>
                <a:schemeClr val="dk1"/>
              </a:buClr>
              <a:buSzPts val="1600"/>
              <a:buFont typeface="Arial" panose="020B0604020202020204" pitchFamily="34" charset="0"/>
              <a:buChar char="•"/>
            </a:pPr>
            <a:endParaRPr lang="en-US" sz="1600" dirty="0">
              <a:solidFill>
                <a:srgbClr val="000000"/>
              </a:solidFill>
              <a:latin typeface="Garamond" panose="02020404030301010803" pitchFamily="18" charset="0"/>
              <a:sym typeface="Arial"/>
            </a:endParaRPr>
          </a:p>
          <a:p>
            <a:endParaRPr lang="en-US" dirty="0">
              <a:latin typeface="Garamond" panose="02020404030301010803" pitchFamily="18" charset="0"/>
            </a:endParaRPr>
          </a:p>
        </p:txBody>
      </p:sp>
      <p:sp>
        <p:nvSpPr>
          <p:cNvPr id="4" name="Text Placeholder 3">
            <a:extLst>
              <a:ext uri="{FF2B5EF4-FFF2-40B4-BE49-F238E27FC236}">
                <a16:creationId xmlns:a16="http://schemas.microsoft.com/office/drawing/2014/main" id="{C1BA3987-5ADC-CAEF-D081-B7591301F2BD}"/>
              </a:ext>
            </a:extLst>
          </p:cNvPr>
          <p:cNvSpPr>
            <a:spLocks noGrp="1"/>
          </p:cNvSpPr>
          <p:nvPr>
            <p:ph type="body" idx="2"/>
          </p:nvPr>
        </p:nvSpPr>
        <p:spPr/>
        <p:txBody>
          <a:bodyPr/>
          <a:lstStyle/>
          <a:p>
            <a:pPr marL="0" indent="0" algn="ctr">
              <a:lnSpc>
                <a:spcPct val="100000"/>
              </a:lnSpc>
              <a:buClr>
                <a:schemeClr val="dk1"/>
              </a:buClr>
              <a:buSzPts val="1600"/>
              <a:buNone/>
            </a:pPr>
            <a:r>
              <a:rPr lang="en-US" sz="2133" b="1" cap="small" dirty="0">
                <a:solidFill>
                  <a:schemeClr val="dk1"/>
                </a:solidFill>
                <a:latin typeface="Garamond" panose="02020404030301010803" pitchFamily="18" charset="0"/>
                <a:ea typeface="Gill Sans"/>
                <a:cs typeface="Gill Sans"/>
                <a:sym typeface="Gill Sans"/>
              </a:rPr>
              <a:t>Findings:</a:t>
            </a:r>
          </a:p>
          <a:p>
            <a:pPr marL="380990" indent="-380990">
              <a:lnSpc>
                <a:spcPct val="100000"/>
              </a:lnSpc>
              <a:buClr>
                <a:schemeClr val="dk1"/>
              </a:buClr>
              <a:buSzPts val="1600"/>
              <a:buFont typeface="Arial" panose="020B0604020202020204" pitchFamily="34" charset="0"/>
              <a:buChar char="•"/>
            </a:pPr>
            <a:r>
              <a:rPr lang="en-US" sz="2000" dirty="0">
                <a:solidFill>
                  <a:schemeClr val="dk1"/>
                </a:solidFill>
                <a:latin typeface="Garamond" panose="02020404030301010803" pitchFamily="18" charset="0"/>
                <a:ea typeface="Gill Sans"/>
                <a:cs typeface="Gill Sans"/>
                <a:sym typeface="Gill Sans"/>
              </a:rPr>
              <a:t>Increased rate of miscarriages and birth defects</a:t>
            </a:r>
            <a:endParaRPr lang="en-US" sz="2000" dirty="0">
              <a:solidFill>
                <a:srgbClr val="000000"/>
              </a:solidFill>
              <a:latin typeface="Garamond" panose="02020404030301010803" pitchFamily="18" charset="0"/>
              <a:sym typeface="Arial"/>
            </a:endParaRPr>
          </a:p>
          <a:p>
            <a:pPr marL="380990" indent="-380990">
              <a:lnSpc>
                <a:spcPct val="100000"/>
              </a:lnSpc>
              <a:buClr>
                <a:schemeClr val="dk1"/>
              </a:buClr>
              <a:buSzPts val="1600"/>
              <a:buFont typeface="Arial" panose="020B0604020202020204" pitchFamily="34" charset="0"/>
              <a:buChar char="•"/>
            </a:pPr>
            <a:r>
              <a:rPr lang="en-US" sz="2000" dirty="0">
                <a:solidFill>
                  <a:schemeClr val="dk1"/>
                </a:solidFill>
                <a:latin typeface="Garamond" panose="02020404030301010803" pitchFamily="18" charset="0"/>
                <a:ea typeface="Gill Sans"/>
                <a:cs typeface="Gill Sans"/>
                <a:sym typeface="Gill Sans"/>
              </a:rPr>
              <a:t>Increased rate of congenital abnormalities</a:t>
            </a:r>
            <a:endParaRPr lang="en-US" sz="2000" dirty="0">
              <a:solidFill>
                <a:srgbClr val="000000"/>
              </a:solidFill>
              <a:latin typeface="Garamond" panose="02020404030301010803" pitchFamily="18" charset="0"/>
              <a:sym typeface="Arial"/>
            </a:endParaRPr>
          </a:p>
          <a:p>
            <a:pPr marL="380990" indent="-380990">
              <a:lnSpc>
                <a:spcPct val="100000"/>
              </a:lnSpc>
              <a:buClr>
                <a:schemeClr val="dk1"/>
              </a:buClr>
              <a:buSzPts val="1600"/>
              <a:buFont typeface="Arial" panose="020B0604020202020204" pitchFamily="34" charset="0"/>
              <a:buChar char="•"/>
            </a:pPr>
            <a:r>
              <a:rPr lang="en-US" sz="2000" dirty="0">
                <a:solidFill>
                  <a:schemeClr val="dk1"/>
                </a:solidFill>
                <a:latin typeface="Garamond" panose="02020404030301010803" pitchFamily="18" charset="0"/>
                <a:ea typeface="Gill Sans"/>
                <a:cs typeface="Gill Sans"/>
                <a:sym typeface="Gill Sans"/>
              </a:rPr>
              <a:t>Breast milk contaminated with dumped PCBs</a:t>
            </a:r>
          </a:p>
          <a:p>
            <a:endParaRPr lang="en-US" dirty="0">
              <a:latin typeface="Garamond" panose="02020404030301010803" pitchFamily="18" charset="0"/>
            </a:endParaRPr>
          </a:p>
        </p:txBody>
      </p:sp>
      <p:pic>
        <p:nvPicPr>
          <p:cNvPr id="5" name="Google Shape;115;p21">
            <a:extLst>
              <a:ext uri="{FF2B5EF4-FFF2-40B4-BE49-F238E27FC236}">
                <a16:creationId xmlns:a16="http://schemas.microsoft.com/office/drawing/2014/main" id="{26048747-29F0-C0A5-2763-1C314A205D1B}"/>
              </a:ext>
            </a:extLst>
          </p:cNvPr>
          <p:cNvPicPr preferRelativeResize="0">
            <a:picLocks/>
          </p:cNvPicPr>
          <p:nvPr/>
        </p:nvPicPr>
        <p:blipFill rotWithShape="1">
          <a:blip r:embed="rId2">
            <a:alphaModFix/>
          </a:blip>
          <a:srcRect/>
          <a:stretch/>
        </p:blipFill>
        <p:spPr>
          <a:xfrm>
            <a:off x="6924800" y="3541484"/>
            <a:ext cx="4370000" cy="1713200"/>
          </a:xfrm>
          <a:prstGeom prst="rect">
            <a:avLst/>
          </a:prstGeom>
          <a:noFill/>
          <a:ln>
            <a:noFill/>
          </a:ln>
        </p:spPr>
      </p:pic>
    </p:spTree>
    <p:extLst>
      <p:ext uri="{BB962C8B-B14F-4D97-AF65-F5344CB8AC3E}">
        <p14:creationId xmlns:p14="http://schemas.microsoft.com/office/powerpoint/2010/main" val="1801283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10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10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10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1000"/>
                                        <p:tgtEl>
                                          <p:spTgt spid="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1000"/>
                                        <p:tgtEl>
                                          <p:spTgt spid="3">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1000"/>
                                        <p:tgtEl>
                                          <p:spTgt spid="3">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dissolve">
                                      <p:cBhvr>
                                        <p:cTn id="28" dur="1000"/>
                                        <p:tgtEl>
                                          <p:spTgt spid="3">
                                            <p:txEl>
                                              <p:pRg st="7" end="7"/>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dissolve">
                                      <p:cBhvr>
                                        <p:cTn id="31" dur="1000"/>
                                        <p:tgtEl>
                                          <p:spTgt spid="3">
                                            <p:txEl>
                                              <p:pRg st="8" end="8"/>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dissolve">
                                      <p:cBhvr>
                                        <p:cTn id="34" dur="1000"/>
                                        <p:tgtEl>
                                          <p:spTgt spid="3">
                                            <p:txEl>
                                              <p:pRg st="9" end="9"/>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dissolve">
                                      <p:cBhvr>
                                        <p:cTn id="37" dur="1000"/>
                                        <p:tgtEl>
                                          <p:spTgt spid="3">
                                            <p:txEl>
                                              <p:pRg st="10" end="10"/>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dissolve">
                                      <p:cBhvr>
                                        <p:cTn id="40" dur="1000"/>
                                        <p:tgtEl>
                                          <p:spTgt spid="3">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dissolve">
                                      <p:cBhvr>
                                        <p:cTn id="45" dur="1000"/>
                                        <p:tgtEl>
                                          <p:spTgt spid="4">
                                            <p:txEl>
                                              <p:pRg st="0" end="0"/>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dissolve">
                                      <p:cBhvr>
                                        <p:cTn id="48" dur="1000"/>
                                        <p:tgtEl>
                                          <p:spTgt spid="4">
                                            <p:txEl>
                                              <p:pRg st="1" end="1"/>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dissolve">
                                      <p:cBhvr>
                                        <p:cTn id="51" dur="1000"/>
                                        <p:tgtEl>
                                          <p:spTgt spid="4">
                                            <p:txEl>
                                              <p:pRg st="2" end="2"/>
                                            </p:txEl>
                                          </p:spTgt>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dissolve">
                                      <p:cBhvr>
                                        <p:cTn id="54" dur="1000"/>
                                        <p:tgtEl>
                                          <p:spTgt spid="4">
                                            <p:txEl>
                                              <p:pRg st="3" end="3"/>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2E348-707A-74A0-1C3C-53211FB0A0AE}"/>
              </a:ext>
            </a:extLst>
          </p:cNvPr>
          <p:cNvSpPr>
            <a:spLocks noGrp="1"/>
          </p:cNvSpPr>
          <p:nvPr>
            <p:ph type="title"/>
          </p:nvPr>
        </p:nvSpPr>
        <p:spPr>
          <a:xfrm>
            <a:off x="415600" y="442432"/>
            <a:ext cx="11360800" cy="831600"/>
          </a:xfrm>
        </p:spPr>
        <p:txBody>
          <a:bodyPr>
            <a:noAutofit/>
          </a:bodyPr>
          <a:lstStyle/>
          <a:p>
            <a:pPr algn="ctr"/>
            <a:r>
              <a:rPr lang="en-US" sz="5333" dirty="0">
                <a:latin typeface="Garamond" panose="02020404030301010803" pitchFamily="18" charset="0"/>
              </a:rPr>
              <a:t>Toxic Waste Disposal</a:t>
            </a:r>
          </a:p>
        </p:txBody>
      </p:sp>
      <p:sp>
        <p:nvSpPr>
          <p:cNvPr id="3" name="Text Placeholder 2">
            <a:extLst>
              <a:ext uri="{FF2B5EF4-FFF2-40B4-BE49-F238E27FC236}">
                <a16:creationId xmlns:a16="http://schemas.microsoft.com/office/drawing/2014/main" id="{B3B98CC7-385B-83B1-22E5-17EBB8599C3D}"/>
              </a:ext>
            </a:extLst>
          </p:cNvPr>
          <p:cNvSpPr>
            <a:spLocks noGrp="1"/>
          </p:cNvSpPr>
          <p:nvPr>
            <p:ph type="body" idx="1"/>
          </p:nvPr>
        </p:nvSpPr>
        <p:spPr>
          <a:xfrm>
            <a:off x="415601" y="2036088"/>
            <a:ext cx="5333200" cy="4101600"/>
          </a:xfrm>
        </p:spPr>
        <p:txBody>
          <a:bodyPr/>
          <a:lstStyle/>
          <a:p>
            <a:pPr marL="237061" indent="-228594">
              <a:lnSpc>
                <a:spcPct val="100000"/>
              </a:lnSpc>
              <a:buSzPts val="1700"/>
              <a:buChar char="•"/>
            </a:pPr>
            <a:r>
              <a:rPr lang="en-US" sz="2000" dirty="0">
                <a:latin typeface="Garamond" panose="02020404030301010803" pitchFamily="18" charset="0"/>
              </a:rPr>
              <a:t>1976: PCB manufacturing banned by Toxic Substance Control Act of 1976</a:t>
            </a:r>
          </a:p>
          <a:p>
            <a:pPr marL="237061" indent="-228594">
              <a:lnSpc>
                <a:spcPct val="100000"/>
              </a:lnSpc>
              <a:spcBef>
                <a:spcPts val="1067"/>
              </a:spcBef>
              <a:buSzPts val="1700"/>
              <a:buChar char="•"/>
            </a:pPr>
            <a:r>
              <a:rPr lang="en-US" sz="2000" dirty="0">
                <a:latin typeface="Garamond" panose="02020404030301010803" pitchFamily="18" charset="0"/>
              </a:rPr>
              <a:t>1976: Resource Conservation and Recovery Act (RCRA) guides disposal</a:t>
            </a:r>
          </a:p>
          <a:p>
            <a:endParaRPr lang="en-US" dirty="0">
              <a:latin typeface="Garamond" panose="02020404030301010803" pitchFamily="18" charset="0"/>
            </a:endParaRPr>
          </a:p>
        </p:txBody>
      </p:sp>
      <p:sp>
        <p:nvSpPr>
          <p:cNvPr id="4" name="Text Placeholder 3">
            <a:extLst>
              <a:ext uri="{FF2B5EF4-FFF2-40B4-BE49-F238E27FC236}">
                <a16:creationId xmlns:a16="http://schemas.microsoft.com/office/drawing/2014/main" id="{C1BA3987-5ADC-CAEF-D081-B7591301F2BD}"/>
              </a:ext>
            </a:extLst>
          </p:cNvPr>
          <p:cNvSpPr>
            <a:spLocks noGrp="1"/>
          </p:cNvSpPr>
          <p:nvPr>
            <p:ph type="body" idx="2"/>
          </p:nvPr>
        </p:nvSpPr>
        <p:spPr>
          <a:xfrm>
            <a:off x="6443200" y="2007600"/>
            <a:ext cx="5333200" cy="4530986"/>
          </a:xfrm>
        </p:spPr>
        <p:txBody>
          <a:bodyPr>
            <a:normAutofit fontScale="92500" lnSpcReduction="20000"/>
          </a:bodyPr>
          <a:lstStyle/>
          <a:p>
            <a:pPr marL="237061" indent="-228594">
              <a:lnSpc>
                <a:spcPct val="100000"/>
              </a:lnSpc>
              <a:spcBef>
                <a:spcPts val="1067"/>
              </a:spcBef>
              <a:buSzPts val="1700"/>
              <a:buChar char="•"/>
            </a:pPr>
            <a:r>
              <a:rPr lang="en-US" sz="2200" dirty="0">
                <a:latin typeface="Garamond" panose="02020404030301010803" pitchFamily="18" charset="0"/>
              </a:rPr>
              <a:t>1978: Robert J Burns &amp; Sons and Ward PCB Transformer Co. deliberately dripped 31,000 gal of PCB-contaminated oil along 240 miles of highway to circumvent EPA recycling regulations and save money</a:t>
            </a:r>
          </a:p>
          <a:p>
            <a:pPr marL="237061" indent="-228594">
              <a:lnSpc>
                <a:spcPct val="100000"/>
              </a:lnSpc>
              <a:spcBef>
                <a:spcPts val="1067"/>
              </a:spcBef>
              <a:buSzPts val="1700"/>
              <a:buChar char="•"/>
            </a:pPr>
            <a:r>
              <a:rPr lang="en-US" sz="2200" dirty="0">
                <a:latin typeface="Garamond" panose="02020404030301010803" pitchFamily="18" charset="0"/>
              </a:rPr>
              <a:t>Legal Result:</a:t>
            </a:r>
          </a:p>
          <a:p>
            <a:pPr marL="846646" lvl="1" indent="-228594">
              <a:lnSpc>
                <a:spcPct val="100000"/>
              </a:lnSpc>
              <a:spcBef>
                <a:spcPts val="1067"/>
              </a:spcBef>
              <a:buSzPts val="1700"/>
              <a:buFont typeface="Roboto"/>
              <a:buChar char="•"/>
            </a:pPr>
            <a:r>
              <a:rPr lang="en-US" sz="1900" dirty="0">
                <a:latin typeface="Garamond" panose="02020404030301010803" pitchFamily="18" charset="0"/>
              </a:rPr>
              <a:t>Burns and Ward tried and convicted</a:t>
            </a:r>
          </a:p>
          <a:p>
            <a:pPr marL="846646" lvl="1" indent="-228594">
              <a:lnSpc>
                <a:spcPct val="100000"/>
              </a:lnSpc>
              <a:spcBef>
                <a:spcPts val="1067"/>
              </a:spcBef>
              <a:buSzPts val="1700"/>
              <a:buFont typeface="Roboto"/>
              <a:buChar char="•"/>
            </a:pPr>
            <a:r>
              <a:rPr lang="en-US" sz="1900" dirty="0">
                <a:latin typeface="Garamond" panose="02020404030301010803" pitchFamily="18" charset="0"/>
              </a:rPr>
              <a:t>Served short prison sentence plus $570,000 settlement/fine</a:t>
            </a:r>
          </a:p>
          <a:p>
            <a:pPr marL="237061" indent="-228594">
              <a:lnSpc>
                <a:spcPct val="100000"/>
              </a:lnSpc>
              <a:spcBef>
                <a:spcPts val="1067"/>
              </a:spcBef>
              <a:buSzPts val="1700"/>
              <a:buChar char="•"/>
            </a:pPr>
            <a:r>
              <a:rPr lang="en-US" sz="2200" dirty="0">
                <a:latin typeface="Garamond" panose="02020404030301010803" pitchFamily="18" charset="0"/>
              </a:rPr>
              <a:t>Environmental Result:</a:t>
            </a:r>
          </a:p>
          <a:p>
            <a:pPr marL="846646" lvl="1" indent="-228594">
              <a:lnSpc>
                <a:spcPct val="100000"/>
              </a:lnSpc>
              <a:spcBef>
                <a:spcPts val="1067"/>
              </a:spcBef>
              <a:buSzPts val="1700"/>
              <a:buChar char="•"/>
            </a:pPr>
            <a:r>
              <a:rPr lang="en-US" sz="1900" dirty="0">
                <a:latin typeface="Garamond" panose="02020404030301010803" pitchFamily="18" charset="0"/>
              </a:rPr>
              <a:t>Soil– direct contamination of 60,000 tons</a:t>
            </a:r>
          </a:p>
          <a:p>
            <a:pPr marL="846646" lvl="1" indent="-228594">
              <a:lnSpc>
                <a:spcPct val="100000"/>
              </a:lnSpc>
              <a:spcBef>
                <a:spcPts val="1067"/>
              </a:spcBef>
              <a:buSzPts val="1700"/>
              <a:buChar char="•"/>
            </a:pPr>
            <a:r>
              <a:rPr lang="en-US" sz="1900" dirty="0">
                <a:latin typeface="Garamond" panose="02020404030301010803" pitchFamily="18" charset="0"/>
              </a:rPr>
              <a:t>Water– delayed contamination due to four-year clean up delay</a:t>
            </a:r>
          </a:p>
          <a:p>
            <a:endParaRPr lang="en-US" dirty="0">
              <a:latin typeface="Garamond" panose="02020404030301010803" pitchFamily="18" charset="0"/>
            </a:endParaRPr>
          </a:p>
        </p:txBody>
      </p:sp>
      <p:pic>
        <p:nvPicPr>
          <p:cNvPr id="5" name="Google Shape;115;p21">
            <a:extLst>
              <a:ext uri="{FF2B5EF4-FFF2-40B4-BE49-F238E27FC236}">
                <a16:creationId xmlns:a16="http://schemas.microsoft.com/office/drawing/2014/main" id="{E39BD43C-F8DB-5268-97BE-6F1E46A5FBA3}"/>
              </a:ext>
            </a:extLst>
          </p:cNvPr>
          <p:cNvPicPr preferRelativeResize="0">
            <a:picLocks/>
          </p:cNvPicPr>
          <p:nvPr/>
        </p:nvPicPr>
        <p:blipFill rotWithShape="1">
          <a:blip r:embed="rId2">
            <a:alphaModFix/>
          </a:blip>
          <a:srcRect/>
          <a:stretch/>
        </p:blipFill>
        <p:spPr>
          <a:xfrm>
            <a:off x="668379" y="4058400"/>
            <a:ext cx="4370000" cy="1713200"/>
          </a:xfrm>
          <a:prstGeom prst="rect">
            <a:avLst/>
          </a:prstGeom>
          <a:noFill/>
          <a:ln>
            <a:noFill/>
          </a:ln>
        </p:spPr>
      </p:pic>
    </p:spTree>
    <p:extLst>
      <p:ext uri="{BB962C8B-B14F-4D97-AF65-F5344CB8AC3E}">
        <p14:creationId xmlns:p14="http://schemas.microsoft.com/office/powerpoint/2010/main" val="688148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10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dissolve">
                                      <p:cBhvr>
                                        <p:cTn id="18" dur="1000"/>
                                        <p:tgtEl>
                                          <p:spTgt spid="4">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dissolve">
                                      <p:cBhvr>
                                        <p:cTn id="21" dur="1000"/>
                                        <p:tgtEl>
                                          <p:spTgt spid="4">
                                            <p:txEl>
                                              <p:pRg st="1" end="1"/>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dissolve">
                                      <p:cBhvr>
                                        <p:cTn id="24" dur="1000"/>
                                        <p:tgtEl>
                                          <p:spTgt spid="4">
                                            <p:txEl>
                                              <p:pRg st="2" end="2"/>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1000"/>
                                        <p:tgtEl>
                                          <p:spTgt spid="4">
                                            <p:txEl>
                                              <p:pRg st="3" end="3"/>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dissolve">
                                      <p:cBhvr>
                                        <p:cTn id="30" dur="1000"/>
                                        <p:tgtEl>
                                          <p:spTgt spid="4">
                                            <p:txEl>
                                              <p:pRg st="4" end="4"/>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dissolve">
                                      <p:cBhvr>
                                        <p:cTn id="33" dur="1000"/>
                                        <p:tgtEl>
                                          <p:spTgt spid="4">
                                            <p:txEl>
                                              <p:pRg st="5" end="5"/>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dissolve">
                                      <p:cBhvr>
                                        <p:cTn id="36"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C76A-3C81-324B-93E4-FDA284BF855A}"/>
              </a:ext>
            </a:extLst>
          </p:cNvPr>
          <p:cNvSpPr>
            <a:spLocks noGrp="1"/>
          </p:cNvSpPr>
          <p:nvPr>
            <p:ph type="title"/>
          </p:nvPr>
        </p:nvSpPr>
        <p:spPr/>
        <p:txBody>
          <a:bodyPr/>
          <a:lstStyle/>
          <a:p>
            <a:pPr algn="ctr"/>
            <a:r>
              <a:rPr lang="en-US" cap="small" dirty="0" err="1">
                <a:latin typeface="Cochin" panose="02000603020000020003" pitchFamily="2" charset="0"/>
              </a:rPr>
              <a:t>C’est</a:t>
            </a:r>
            <a:r>
              <a:rPr lang="en-US" cap="small" dirty="0">
                <a:latin typeface="Cochin" panose="02000603020000020003" pitchFamily="2" charset="0"/>
              </a:rPr>
              <a:t> Moi</a:t>
            </a:r>
          </a:p>
        </p:txBody>
      </p:sp>
      <p:sp>
        <p:nvSpPr>
          <p:cNvPr id="4" name="Content Placeholder 3">
            <a:extLst>
              <a:ext uri="{FF2B5EF4-FFF2-40B4-BE49-F238E27FC236}">
                <a16:creationId xmlns:a16="http://schemas.microsoft.com/office/drawing/2014/main" id="{9B679D92-58A1-5A4C-89EA-96D8A2C2B55B}"/>
              </a:ext>
            </a:extLst>
          </p:cNvPr>
          <p:cNvSpPr>
            <a:spLocks noGrp="1"/>
          </p:cNvSpPr>
          <p:nvPr>
            <p:ph sz="half" idx="2"/>
          </p:nvPr>
        </p:nvSpPr>
        <p:spPr/>
        <p:txBody>
          <a:bodyPr/>
          <a:lstStyle/>
          <a:p>
            <a:endParaRPr lang="en-US" dirty="0">
              <a:latin typeface="Cochin" panose="02000603020000020003" pitchFamily="2" charset="0"/>
            </a:endParaRPr>
          </a:p>
          <a:p>
            <a:r>
              <a:rPr lang="en-US" dirty="0">
                <a:latin typeface="Cochin" panose="02000603020000020003" pitchFamily="2" charset="0"/>
              </a:rPr>
              <a:t>Straight </a:t>
            </a:r>
            <a:r>
              <a:rPr lang="en-US" dirty="0" err="1">
                <a:latin typeface="Cochin" panose="02000603020000020003" pitchFamily="2" charset="0"/>
              </a:rPr>
              <a:t>Outta</a:t>
            </a:r>
            <a:r>
              <a:rPr lang="en-US" dirty="0">
                <a:latin typeface="Cochin" panose="02000603020000020003" pitchFamily="2" charset="0"/>
              </a:rPr>
              <a:t> Virginia</a:t>
            </a:r>
          </a:p>
          <a:p>
            <a:r>
              <a:rPr lang="en-US" dirty="0">
                <a:latin typeface="Cochin" panose="02000603020000020003" pitchFamily="2" charset="0"/>
              </a:rPr>
              <a:t>3X Black Ivy</a:t>
            </a:r>
          </a:p>
          <a:p>
            <a:r>
              <a:rPr lang="en-US" dirty="0">
                <a:latin typeface="Cochin" panose="02000603020000020003" pitchFamily="2" charset="0"/>
              </a:rPr>
              <a:t>Lived/Worked Six Continents</a:t>
            </a:r>
          </a:p>
          <a:p>
            <a:r>
              <a:rPr lang="en-US" dirty="0">
                <a:latin typeface="Cochin" panose="02000603020000020003" pitchFamily="2" charset="0"/>
              </a:rPr>
              <a:t>Certified, Qualified, Pedigreed</a:t>
            </a:r>
          </a:p>
          <a:p>
            <a:r>
              <a:rPr lang="en-US" dirty="0">
                <a:latin typeface="Cochin" panose="02000603020000020003" pitchFamily="2" charset="0"/>
              </a:rPr>
              <a:t>Published, </a:t>
            </a:r>
            <a:r>
              <a:rPr lang="en-US" dirty="0" err="1">
                <a:latin typeface="Cochin" panose="02000603020000020003" pitchFamily="2" charset="0"/>
              </a:rPr>
              <a:t>Fellowed</a:t>
            </a:r>
            <a:r>
              <a:rPr lang="en-US" dirty="0">
                <a:latin typeface="Cochin" panose="02000603020000020003" pitchFamily="2" charset="0"/>
              </a:rPr>
              <a:t>, Appointed</a:t>
            </a:r>
          </a:p>
          <a:p>
            <a:r>
              <a:rPr lang="en-US" dirty="0">
                <a:latin typeface="Cochin" panose="02000603020000020003" pitchFamily="2" charset="0"/>
              </a:rPr>
              <a:t>Decidedly </a:t>
            </a:r>
            <a:r>
              <a:rPr lang="en-US" b="1" i="1" dirty="0">
                <a:solidFill>
                  <a:srgbClr val="FF0000"/>
                </a:solidFill>
                <a:latin typeface="Cochin" panose="02000603020000020003" pitchFamily="2" charset="0"/>
              </a:rPr>
              <a:t>NOT</a:t>
            </a:r>
            <a:r>
              <a:rPr lang="en-US" dirty="0">
                <a:solidFill>
                  <a:srgbClr val="FF0000"/>
                </a:solidFill>
                <a:latin typeface="Cochin" panose="02000603020000020003" pitchFamily="2" charset="0"/>
              </a:rPr>
              <a:t> </a:t>
            </a:r>
            <a:r>
              <a:rPr lang="en-US" dirty="0">
                <a:latin typeface="Cochin" panose="02000603020000020003" pitchFamily="2" charset="0"/>
              </a:rPr>
              <a:t>hiding in plain sight…</a:t>
            </a:r>
          </a:p>
        </p:txBody>
      </p:sp>
      <p:pic>
        <p:nvPicPr>
          <p:cNvPr id="8" name="Content Placeholder 7">
            <a:extLst>
              <a:ext uri="{FF2B5EF4-FFF2-40B4-BE49-F238E27FC236}">
                <a16:creationId xmlns:a16="http://schemas.microsoft.com/office/drawing/2014/main" id="{00480B42-541D-B04D-BEB6-060556FCB1F5}"/>
              </a:ext>
            </a:extLst>
          </p:cNvPr>
          <p:cNvPicPr>
            <a:picLocks noGrp="1" noChangeAspect="1"/>
          </p:cNvPicPr>
          <p:nvPr>
            <p:ph sz="half" idx="1"/>
          </p:nvPr>
        </p:nvPicPr>
        <p:blipFill>
          <a:blip r:embed="rId3"/>
          <a:stretch>
            <a:fillRect/>
          </a:stretch>
        </p:blipFill>
        <p:spPr>
          <a:xfrm>
            <a:off x="1274766" y="1825625"/>
            <a:ext cx="4308467" cy="4351338"/>
          </a:xfrm>
        </p:spPr>
      </p:pic>
    </p:spTree>
    <p:extLst>
      <p:ext uri="{BB962C8B-B14F-4D97-AF65-F5344CB8AC3E}">
        <p14:creationId xmlns:p14="http://schemas.microsoft.com/office/powerpoint/2010/main" val="327414153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1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1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dissolve">
                                      <p:cBhvr>
                                        <p:cTn id="27" dur="10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dissolve">
                                      <p:cBhvr>
                                        <p:cTn id="32"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2E348-707A-74A0-1C3C-53211FB0A0AE}"/>
              </a:ext>
            </a:extLst>
          </p:cNvPr>
          <p:cNvSpPr>
            <a:spLocks noGrp="1"/>
          </p:cNvSpPr>
          <p:nvPr>
            <p:ph type="title"/>
          </p:nvPr>
        </p:nvSpPr>
        <p:spPr>
          <a:xfrm>
            <a:off x="415600" y="417380"/>
            <a:ext cx="11360800" cy="831600"/>
          </a:xfrm>
        </p:spPr>
        <p:txBody>
          <a:bodyPr>
            <a:noAutofit/>
          </a:bodyPr>
          <a:lstStyle/>
          <a:p>
            <a:pPr algn="ctr"/>
            <a:r>
              <a:rPr lang="en-US" sz="5333" dirty="0">
                <a:latin typeface="Garamond" panose="02020404030301010803" pitchFamily="18" charset="0"/>
              </a:rPr>
              <a:t>Afton, NC (Warren County) Landfill</a:t>
            </a:r>
          </a:p>
        </p:txBody>
      </p:sp>
      <p:sp>
        <p:nvSpPr>
          <p:cNvPr id="3" name="Text Placeholder 2">
            <a:extLst>
              <a:ext uri="{FF2B5EF4-FFF2-40B4-BE49-F238E27FC236}">
                <a16:creationId xmlns:a16="http://schemas.microsoft.com/office/drawing/2014/main" id="{B3B98CC7-385B-83B1-22E5-17EBB8599C3D}"/>
              </a:ext>
            </a:extLst>
          </p:cNvPr>
          <p:cNvSpPr>
            <a:spLocks noGrp="1"/>
          </p:cNvSpPr>
          <p:nvPr>
            <p:ph type="body" idx="1"/>
          </p:nvPr>
        </p:nvSpPr>
        <p:spPr>
          <a:xfrm>
            <a:off x="415600" y="2007599"/>
            <a:ext cx="5333200" cy="4591052"/>
          </a:xfrm>
        </p:spPr>
        <p:txBody>
          <a:bodyPr>
            <a:normAutofit fontScale="92500" lnSpcReduction="20000"/>
          </a:bodyPr>
          <a:lstStyle/>
          <a:p>
            <a:pPr marL="194728" indent="0" algn="ctr">
              <a:buNone/>
            </a:pPr>
            <a:r>
              <a:rPr lang="en-US" sz="2200" b="1" cap="small" dirty="0">
                <a:latin typeface="Garamond" panose="02020404030301010803" pitchFamily="18" charset="0"/>
              </a:rPr>
              <a:t>Themes:</a:t>
            </a:r>
          </a:p>
          <a:p>
            <a:pPr marL="237061" indent="-242351">
              <a:lnSpc>
                <a:spcPct val="100000"/>
              </a:lnSpc>
              <a:spcBef>
                <a:spcPts val="1067"/>
              </a:spcBef>
              <a:buSzPct val="100000"/>
              <a:buChar char="•"/>
            </a:pPr>
            <a:r>
              <a:rPr lang="en-US" sz="2100" dirty="0">
                <a:latin typeface="Garamond" panose="02020404030301010803" pitchFamily="18" charset="0"/>
              </a:rPr>
              <a:t>EPA Toxic Substances Control Act permitted Warren County landfill as “dry-tomb” waste landfill, defined as open dump with liners between contaminated and uncontaminated</a:t>
            </a:r>
          </a:p>
          <a:p>
            <a:pPr marL="237061" indent="-242351">
              <a:lnSpc>
                <a:spcPct val="100000"/>
              </a:lnSpc>
              <a:spcBef>
                <a:spcPts val="1067"/>
              </a:spcBef>
              <a:buSzPct val="100000"/>
              <a:buChar char="•"/>
            </a:pPr>
            <a:r>
              <a:rPr lang="en-US" sz="2100" dirty="0">
                <a:latin typeface="Garamond" panose="02020404030301010803" pitchFamily="18" charset="0"/>
              </a:rPr>
              <a:t>Later learned that state scientists misrepresented soil sample testing at the site.  Site flawed because of soil permeability and short distance from groundwater</a:t>
            </a:r>
          </a:p>
          <a:p>
            <a:pPr marL="237061" indent="-242351">
              <a:lnSpc>
                <a:spcPct val="100000"/>
              </a:lnSpc>
              <a:spcBef>
                <a:spcPts val="1067"/>
              </a:spcBef>
              <a:buSzPct val="100000"/>
              <a:buFont typeface="Roboto"/>
              <a:buChar char="•"/>
            </a:pPr>
            <a:r>
              <a:rPr lang="en-US" sz="2100" dirty="0">
                <a:latin typeface="Garamond" panose="02020404030301010803" pitchFamily="18" charset="0"/>
              </a:rPr>
              <a:t>Hurricane rains eroded site and accumulated water before capping</a:t>
            </a:r>
          </a:p>
          <a:p>
            <a:pPr marL="237061" indent="-242351">
              <a:lnSpc>
                <a:spcPct val="100000"/>
              </a:lnSpc>
              <a:spcBef>
                <a:spcPts val="1067"/>
              </a:spcBef>
              <a:buSzPct val="100000"/>
              <a:buChar char="•"/>
            </a:pPr>
            <a:r>
              <a:rPr lang="en-US" sz="2100" dirty="0">
                <a:latin typeface="Garamond" panose="02020404030301010803" pitchFamily="18" charset="0"/>
              </a:rPr>
              <a:t>Governor Hunt pledged to detoxify once tech became available</a:t>
            </a:r>
          </a:p>
          <a:p>
            <a:pPr marL="237061" indent="-237061">
              <a:lnSpc>
                <a:spcPct val="100000"/>
              </a:lnSpc>
              <a:spcBef>
                <a:spcPts val="1067"/>
              </a:spcBef>
              <a:buSzPts val="1800"/>
              <a:buChar char="•"/>
            </a:pPr>
            <a:r>
              <a:rPr lang="en-US" sz="2100" dirty="0">
                <a:latin typeface="Garamond" panose="02020404030301010803" pitchFamily="18" charset="0"/>
              </a:rPr>
              <a:t>Final clean-up completion 2004 (~$18 million)</a:t>
            </a:r>
          </a:p>
          <a:p>
            <a:pPr marL="237061" indent="-237061">
              <a:lnSpc>
                <a:spcPct val="100000"/>
              </a:lnSpc>
              <a:spcBef>
                <a:spcPts val="1067"/>
              </a:spcBef>
              <a:buSzPts val="1800"/>
              <a:buChar char="•"/>
            </a:pPr>
            <a:r>
              <a:rPr lang="en-US" sz="2100" dirty="0">
                <a:latin typeface="Garamond" panose="02020404030301010803" pitchFamily="18" charset="0"/>
              </a:rPr>
              <a:t>No reparations for residents</a:t>
            </a:r>
          </a:p>
          <a:p>
            <a:endParaRPr lang="en-US" dirty="0">
              <a:latin typeface="Garamond" panose="02020404030301010803" pitchFamily="18" charset="0"/>
            </a:endParaRPr>
          </a:p>
        </p:txBody>
      </p:sp>
      <p:sp>
        <p:nvSpPr>
          <p:cNvPr id="4" name="Text Placeholder 3">
            <a:extLst>
              <a:ext uri="{FF2B5EF4-FFF2-40B4-BE49-F238E27FC236}">
                <a16:creationId xmlns:a16="http://schemas.microsoft.com/office/drawing/2014/main" id="{C1BA3987-5ADC-CAEF-D081-B7591301F2BD}"/>
              </a:ext>
            </a:extLst>
          </p:cNvPr>
          <p:cNvSpPr>
            <a:spLocks noGrp="1"/>
          </p:cNvSpPr>
          <p:nvPr>
            <p:ph type="body" idx="2"/>
          </p:nvPr>
        </p:nvSpPr>
        <p:spPr>
          <a:xfrm>
            <a:off x="6443200" y="2007600"/>
            <a:ext cx="5333200" cy="4698000"/>
          </a:xfrm>
        </p:spPr>
        <p:txBody>
          <a:bodyPr>
            <a:normAutofit fontScale="47500" lnSpcReduction="20000"/>
          </a:bodyPr>
          <a:lstStyle/>
          <a:p>
            <a:pPr marL="194728" indent="0" algn="ctr">
              <a:buNone/>
            </a:pPr>
            <a:r>
              <a:rPr lang="en-US" sz="3600" b="1" cap="small" dirty="0">
                <a:latin typeface="Garamond" panose="02020404030301010803" pitchFamily="18" charset="0"/>
              </a:rPr>
              <a:t>Patterns/Outcomes:</a:t>
            </a:r>
          </a:p>
          <a:p>
            <a:pPr marL="237061" indent="-237061">
              <a:lnSpc>
                <a:spcPct val="100000"/>
              </a:lnSpc>
              <a:spcBef>
                <a:spcPts val="1067"/>
              </a:spcBef>
              <a:buSzPts val="1800"/>
              <a:buChar char="•"/>
            </a:pPr>
            <a:r>
              <a:rPr lang="en-US" sz="3800" dirty="0">
                <a:latin typeface="Garamond" panose="02020404030301010803" pitchFamily="18" charset="0"/>
              </a:rPr>
              <a:t>1982:  Warren 1</a:t>
            </a:r>
            <a:r>
              <a:rPr lang="en-US" sz="3800" baseline="30000" dirty="0">
                <a:latin typeface="Garamond" panose="02020404030301010803" pitchFamily="18" charset="0"/>
              </a:rPr>
              <a:t>st</a:t>
            </a:r>
            <a:r>
              <a:rPr lang="en-US" sz="3800" dirty="0">
                <a:latin typeface="Garamond" panose="02020404030301010803" pitchFamily="18" charset="0"/>
              </a:rPr>
              <a:t> county to have a majority of Black members on the Board of County Commissioners, coined the term </a:t>
            </a:r>
            <a:r>
              <a:rPr lang="en-US" sz="3800" b="1" dirty="0">
                <a:solidFill>
                  <a:srgbClr val="FF0000"/>
                </a:solidFill>
                <a:latin typeface="Garamond" panose="02020404030301010803" pitchFamily="18" charset="0"/>
              </a:rPr>
              <a:t>“environmental racism.”</a:t>
            </a:r>
            <a:r>
              <a:rPr lang="en-US" sz="3800" dirty="0">
                <a:latin typeface="Garamond" panose="02020404030301010803" pitchFamily="18" charset="0"/>
              </a:rPr>
              <a:t> Landfill site still approved (by state) despite facts and six weeks of protests, 550 arrests</a:t>
            </a:r>
          </a:p>
          <a:p>
            <a:pPr marL="237061" indent="-237061">
              <a:lnSpc>
                <a:spcPct val="100000"/>
              </a:lnSpc>
              <a:spcBef>
                <a:spcPts val="1067"/>
              </a:spcBef>
              <a:buSzPts val="1800"/>
              <a:buChar char="•"/>
            </a:pPr>
            <a:r>
              <a:rPr lang="en-US" sz="3800" dirty="0">
                <a:latin typeface="Garamond" panose="02020404030301010803" pitchFamily="18" charset="0"/>
              </a:rPr>
              <a:t>1983 US General Accounting Office report concludes race correlates with hazardous waste sites across Southeast US.  Warren County, NC:</a:t>
            </a:r>
          </a:p>
          <a:p>
            <a:pPr marL="846646" lvl="1" indent="-242351">
              <a:lnSpc>
                <a:spcPct val="120000"/>
              </a:lnSpc>
              <a:buSzPct val="100000"/>
              <a:buChar char="•"/>
            </a:pPr>
            <a:r>
              <a:rPr lang="en-US" sz="3400" dirty="0">
                <a:latin typeface="Garamond" panose="02020404030301010803" pitchFamily="18" charset="0"/>
              </a:rPr>
              <a:t>Population: 16,232 </a:t>
            </a:r>
          </a:p>
          <a:p>
            <a:pPr marL="846646" lvl="1" indent="-242351">
              <a:lnSpc>
                <a:spcPct val="120000"/>
              </a:lnSpc>
              <a:spcBef>
                <a:spcPts val="1067"/>
              </a:spcBef>
              <a:buSzPct val="100000"/>
              <a:buChar char="•"/>
            </a:pPr>
            <a:r>
              <a:rPr lang="en-US" sz="3400" dirty="0">
                <a:latin typeface="Garamond" panose="02020404030301010803" pitchFamily="18" charset="0"/>
              </a:rPr>
              <a:t>60% Black (22% Statewide)</a:t>
            </a:r>
          </a:p>
          <a:p>
            <a:pPr marL="846646" lvl="1" indent="-242351">
              <a:lnSpc>
                <a:spcPct val="120000"/>
              </a:lnSpc>
              <a:spcBef>
                <a:spcPts val="1067"/>
              </a:spcBef>
              <a:buSzPct val="100000"/>
              <a:buChar char="•"/>
            </a:pPr>
            <a:r>
              <a:rPr lang="en-US" sz="3400" dirty="0">
                <a:latin typeface="Garamond" panose="02020404030301010803" pitchFamily="18" charset="0"/>
              </a:rPr>
              <a:t>Ranked 97</a:t>
            </a:r>
            <a:r>
              <a:rPr lang="en-US" sz="3400" baseline="30000" dirty="0">
                <a:latin typeface="Garamond" panose="02020404030301010803" pitchFamily="18" charset="0"/>
              </a:rPr>
              <a:t>th</a:t>
            </a:r>
            <a:r>
              <a:rPr lang="en-US" sz="3400" dirty="0">
                <a:latin typeface="Garamond" panose="02020404030301010803" pitchFamily="18" charset="0"/>
              </a:rPr>
              <a:t> of 100 counties in per capita income</a:t>
            </a:r>
          </a:p>
          <a:p>
            <a:pPr marL="846646" lvl="1" indent="-242351">
              <a:lnSpc>
                <a:spcPct val="120000"/>
              </a:lnSpc>
              <a:spcBef>
                <a:spcPts val="1067"/>
              </a:spcBef>
              <a:buSzPct val="100000"/>
              <a:buChar char="•"/>
            </a:pPr>
            <a:r>
              <a:rPr lang="en-US" sz="3400" dirty="0">
                <a:latin typeface="Garamond" panose="02020404030301010803" pitchFamily="18" charset="0"/>
              </a:rPr>
              <a:t>Residents 2/3 of per capita income of the rest of the state</a:t>
            </a:r>
          </a:p>
          <a:p>
            <a:pPr marL="237061" indent="-237061">
              <a:lnSpc>
                <a:spcPct val="100000"/>
              </a:lnSpc>
              <a:spcBef>
                <a:spcPts val="1067"/>
              </a:spcBef>
              <a:buSzPts val="1800"/>
              <a:buChar char="•"/>
            </a:pPr>
            <a:r>
              <a:rPr lang="en-US" sz="3300" dirty="0">
                <a:latin typeface="Garamond" panose="02020404030301010803" pitchFamily="18" charset="0"/>
              </a:rPr>
              <a:t>1987 Commission for Racial Justice’s Toxic Wastes and Race in the United States, convened by Rev. Ben Chavis </a:t>
            </a:r>
          </a:p>
        </p:txBody>
      </p:sp>
    </p:spTree>
    <p:extLst>
      <p:ext uri="{BB962C8B-B14F-4D97-AF65-F5344CB8AC3E}">
        <p14:creationId xmlns:p14="http://schemas.microsoft.com/office/powerpoint/2010/main" val="1439768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10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10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10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1000"/>
                                        <p:tgtEl>
                                          <p:spTgt spid="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1000"/>
                                        <p:tgtEl>
                                          <p:spTgt spid="3">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10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dissolve">
                                      <p:cBhvr>
                                        <p:cTn id="30" dur="1000"/>
                                        <p:tgtEl>
                                          <p:spTgt spid="4">
                                            <p:txEl>
                                              <p:pRg st="0" end="0"/>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dissolve">
                                      <p:cBhvr>
                                        <p:cTn id="33" dur="1000"/>
                                        <p:tgtEl>
                                          <p:spTgt spid="4">
                                            <p:txEl>
                                              <p:pRg st="1" end="1"/>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dissolve">
                                      <p:cBhvr>
                                        <p:cTn id="36" dur="1000"/>
                                        <p:tgtEl>
                                          <p:spTgt spid="4">
                                            <p:txEl>
                                              <p:pRg st="2" end="2"/>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dissolve">
                                      <p:cBhvr>
                                        <p:cTn id="39" dur="1000"/>
                                        <p:tgtEl>
                                          <p:spTgt spid="4">
                                            <p:txEl>
                                              <p:pRg st="3" end="3"/>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dissolve">
                                      <p:cBhvr>
                                        <p:cTn id="42" dur="1000"/>
                                        <p:tgtEl>
                                          <p:spTgt spid="4">
                                            <p:txEl>
                                              <p:pRg st="4" end="4"/>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dissolve">
                                      <p:cBhvr>
                                        <p:cTn id="45" dur="1000"/>
                                        <p:tgtEl>
                                          <p:spTgt spid="4">
                                            <p:txEl>
                                              <p:pRg st="5" end="5"/>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dissolve">
                                      <p:cBhvr>
                                        <p:cTn id="48" dur="1000"/>
                                        <p:tgtEl>
                                          <p:spTgt spid="4">
                                            <p:txEl>
                                              <p:pRg st="6" end="6"/>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animEffect transition="in" filter="dissolve">
                                      <p:cBhvr>
                                        <p:cTn id="51"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BCD9D9-06A3-74AD-B4CD-0BDF2DFBB933}"/>
              </a:ext>
            </a:extLst>
          </p:cNvPr>
          <p:cNvSpPr>
            <a:spLocks noGrp="1"/>
          </p:cNvSpPr>
          <p:nvPr>
            <p:ph type="body" idx="1"/>
          </p:nvPr>
        </p:nvSpPr>
        <p:spPr/>
        <p:txBody>
          <a:bodyPr>
            <a:noAutofit/>
          </a:bodyPr>
          <a:lstStyle/>
          <a:p>
            <a:pPr algn="ctr"/>
            <a:r>
              <a:rPr lang="en-US" sz="2667" dirty="0">
                <a:solidFill>
                  <a:schemeClr val="bg1"/>
                </a:solidFill>
                <a:latin typeface="Garamond" panose="02020404030301010803" pitchFamily="18" charset="0"/>
                <a:hlinkClick r:id="rId2">
                  <a:extLst>
                    <a:ext uri="{A12FA001-AC4F-418D-AE19-62706E023703}">
                      <ahyp:hlinkClr xmlns:ahyp="http://schemas.microsoft.com/office/drawing/2018/hyperlinkcolor" val="tx"/>
                    </a:ext>
                  </a:extLst>
                </a:hlinkClick>
              </a:rPr>
              <a:t>https://www.youtube.com/watch?v=Kjobz14i8kM</a:t>
            </a:r>
            <a:endParaRPr lang="en-US" sz="2667" dirty="0">
              <a:solidFill>
                <a:schemeClr val="bg1"/>
              </a:solidFill>
              <a:latin typeface="Garamond" panose="02020404030301010803" pitchFamily="18" charset="0"/>
            </a:endParaRPr>
          </a:p>
        </p:txBody>
      </p:sp>
      <p:pic>
        <p:nvPicPr>
          <p:cNvPr id="4" name="Picture 3">
            <a:extLst>
              <a:ext uri="{FF2B5EF4-FFF2-40B4-BE49-F238E27FC236}">
                <a16:creationId xmlns:a16="http://schemas.microsoft.com/office/drawing/2014/main" id="{0813E945-C4EB-3E5A-5CA0-32D6F25A6952}"/>
              </a:ext>
            </a:extLst>
          </p:cNvPr>
          <p:cNvPicPr>
            <a:picLocks noChangeAspect="1"/>
          </p:cNvPicPr>
          <p:nvPr/>
        </p:nvPicPr>
        <p:blipFill>
          <a:blip r:embed="rId3"/>
          <a:stretch>
            <a:fillRect/>
          </a:stretch>
        </p:blipFill>
        <p:spPr>
          <a:xfrm>
            <a:off x="748004" y="215467"/>
            <a:ext cx="9974393" cy="5486400"/>
          </a:xfrm>
          <a:prstGeom prst="rect">
            <a:avLst/>
          </a:prstGeom>
        </p:spPr>
      </p:pic>
    </p:spTree>
    <p:extLst>
      <p:ext uri="{BB962C8B-B14F-4D97-AF65-F5344CB8AC3E}">
        <p14:creationId xmlns:p14="http://schemas.microsoft.com/office/powerpoint/2010/main" val="293589252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77652-D902-6B69-28E4-AA0953198A45}"/>
              </a:ext>
            </a:extLst>
          </p:cNvPr>
          <p:cNvSpPr>
            <a:spLocks noGrp="1"/>
          </p:cNvSpPr>
          <p:nvPr>
            <p:ph type="title"/>
          </p:nvPr>
        </p:nvSpPr>
        <p:spPr>
          <a:xfrm>
            <a:off x="415600" y="385800"/>
            <a:ext cx="11360800" cy="831600"/>
          </a:xfrm>
        </p:spPr>
        <p:txBody>
          <a:bodyPr>
            <a:noAutofit/>
          </a:bodyPr>
          <a:lstStyle/>
          <a:p>
            <a:pPr algn="ctr"/>
            <a:r>
              <a:rPr lang="en-US" sz="5333" dirty="0">
                <a:latin typeface="Garamond" panose="02020404030301010803" pitchFamily="18" charset="0"/>
              </a:rPr>
              <a:t>Love Canal (Niagara Falls, NY)</a:t>
            </a:r>
          </a:p>
        </p:txBody>
      </p:sp>
      <p:sp>
        <p:nvSpPr>
          <p:cNvPr id="3" name="Text Placeholder 2">
            <a:extLst>
              <a:ext uri="{FF2B5EF4-FFF2-40B4-BE49-F238E27FC236}">
                <a16:creationId xmlns:a16="http://schemas.microsoft.com/office/drawing/2014/main" id="{AC2CDC09-58B5-286C-A646-BD8423382E4B}"/>
              </a:ext>
            </a:extLst>
          </p:cNvPr>
          <p:cNvSpPr>
            <a:spLocks noGrp="1"/>
          </p:cNvSpPr>
          <p:nvPr>
            <p:ph type="body" idx="1"/>
          </p:nvPr>
        </p:nvSpPr>
        <p:spPr>
          <a:xfrm>
            <a:off x="415600" y="2007600"/>
            <a:ext cx="5333200" cy="4464600"/>
          </a:xfrm>
        </p:spPr>
        <p:txBody>
          <a:bodyPr>
            <a:normAutofit/>
          </a:bodyPr>
          <a:lstStyle/>
          <a:p>
            <a:pPr marL="194728" indent="0" algn="ctr">
              <a:buNone/>
            </a:pPr>
            <a:r>
              <a:rPr lang="en-US" sz="2000" b="1" cap="small" dirty="0">
                <a:latin typeface="Garamond" panose="02020404030301010803" pitchFamily="18" charset="0"/>
              </a:rPr>
              <a:t>Themes:</a:t>
            </a:r>
          </a:p>
          <a:p>
            <a:pPr marL="482588" indent="-380990">
              <a:lnSpc>
                <a:spcPct val="100000"/>
              </a:lnSpc>
              <a:buClr>
                <a:schemeClr val="dk1"/>
              </a:buClr>
              <a:buSzPts val="1400"/>
              <a:buFont typeface="Arial" panose="020B0604020202020204" pitchFamily="34" charset="0"/>
              <a:buChar char="•"/>
            </a:pPr>
            <a:r>
              <a:rPr lang="en-US" sz="1900" b="0" i="0" u="none" strike="noStrike" cap="none" dirty="0">
                <a:solidFill>
                  <a:schemeClr val="dk1"/>
                </a:solidFill>
                <a:latin typeface="Garamond" panose="02020404030301010803" pitchFamily="18" charset="0"/>
                <a:ea typeface="Lato Light"/>
                <a:cs typeface="Lato Light"/>
                <a:sym typeface="Lato Light"/>
              </a:rPr>
              <a:t>1940s-1950s Hooker Chemical Company created 40 acre landfill.  Hooker company attorney advised </a:t>
            </a:r>
            <a:r>
              <a:rPr lang="en-US" sz="1900" b="1" i="1" u="none" strike="noStrike" cap="none" dirty="0">
                <a:solidFill>
                  <a:schemeClr val="dk1"/>
                </a:solidFill>
                <a:latin typeface="Garamond" panose="02020404030301010803" pitchFamily="18" charset="0"/>
                <a:ea typeface="Lato Light"/>
                <a:cs typeface="Lato Light"/>
                <a:sym typeface="Lato Light"/>
              </a:rPr>
              <a:t>the land was not suitable for construction where underground facilities would be necessary </a:t>
            </a:r>
            <a:r>
              <a:rPr lang="en-US" sz="1900" b="0" i="0" u="none" strike="noStrike" cap="none" dirty="0">
                <a:solidFill>
                  <a:schemeClr val="dk1"/>
                </a:solidFill>
                <a:latin typeface="Garamond" panose="02020404030301010803" pitchFamily="18" charset="0"/>
                <a:ea typeface="Lato Light"/>
                <a:cs typeface="Lato Light"/>
                <a:sym typeface="Lato Light"/>
              </a:rPr>
              <a:t>due to chemical waste.</a:t>
            </a:r>
            <a:endParaRPr lang="en-US" sz="1900" dirty="0">
              <a:solidFill>
                <a:srgbClr val="000000"/>
              </a:solidFill>
              <a:latin typeface="Garamond" panose="02020404030301010803" pitchFamily="18" charset="0"/>
              <a:sym typeface="Arial"/>
            </a:endParaRPr>
          </a:p>
          <a:p>
            <a:pPr marL="482588" indent="-380990">
              <a:lnSpc>
                <a:spcPct val="100000"/>
              </a:lnSpc>
              <a:buClr>
                <a:schemeClr val="dk1"/>
              </a:buClr>
              <a:buSzPts val="1400"/>
              <a:buFont typeface="Arial" panose="020B0604020202020204" pitchFamily="34" charset="0"/>
              <a:buChar char="•"/>
            </a:pPr>
            <a:r>
              <a:rPr lang="en-US" sz="1900" b="0" i="0" u="none" strike="noStrike" cap="none" dirty="0">
                <a:solidFill>
                  <a:schemeClr val="dk1"/>
                </a:solidFill>
                <a:latin typeface="Garamond" panose="02020404030301010803" pitchFamily="18" charset="0"/>
                <a:ea typeface="Lato Light"/>
                <a:cs typeface="Lato Light"/>
                <a:sym typeface="Lato Light"/>
              </a:rPr>
              <a:t>Sold to working class school district:</a:t>
            </a:r>
          </a:p>
          <a:p>
            <a:pPr marL="1092173" lvl="1" indent="-380990">
              <a:lnSpc>
                <a:spcPct val="100000"/>
              </a:lnSpc>
              <a:buClr>
                <a:schemeClr val="dk1"/>
              </a:buClr>
              <a:buSzPts val="1400"/>
              <a:buFont typeface="Arial" panose="020B0604020202020204" pitchFamily="34" charset="0"/>
              <a:buChar char="•"/>
            </a:pPr>
            <a:r>
              <a:rPr lang="en-US" sz="1600" b="0" i="0" u="none" strike="noStrike" cap="none" dirty="0">
                <a:solidFill>
                  <a:schemeClr val="dk1"/>
                </a:solidFill>
                <a:latin typeface="Garamond" panose="02020404030301010803" pitchFamily="18" charset="0"/>
                <a:ea typeface="Lato Light"/>
                <a:cs typeface="Lato Light"/>
                <a:sym typeface="Lato Light"/>
              </a:rPr>
              <a:t>800 private houses, 240 low income apartmen</a:t>
            </a:r>
            <a:r>
              <a:rPr lang="en-US" sz="1400" b="0" i="0" u="none" strike="noStrike" cap="none" dirty="0">
                <a:solidFill>
                  <a:schemeClr val="dk1"/>
                </a:solidFill>
                <a:latin typeface="Garamond" panose="02020404030301010803" pitchFamily="18" charset="0"/>
                <a:ea typeface="Lato Light"/>
                <a:cs typeface="Lato Light"/>
                <a:sym typeface="Lato Light"/>
              </a:rPr>
              <a:t>ts</a:t>
            </a:r>
            <a:endParaRPr lang="en-US" sz="1400" dirty="0">
              <a:solidFill>
                <a:srgbClr val="000000"/>
              </a:solidFill>
              <a:latin typeface="Garamond" panose="02020404030301010803" pitchFamily="18" charset="0"/>
              <a:sym typeface="Arial"/>
            </a:endParaRPr>
          </a:p>
          <a:p>
            <a:pPr marL="482588" indent="-380990">
              <a:lnSpc>
                <a:spcPct val="100000"/>
              </a:lnSpc>
              <a:buClr>
                <a:schemeClr val="dk1"/>
              </a:buClr>
              <a:buSzPts val="1400"/>
              <a:buFont typeface="Arial" panose="020B0604020202020204" pitchFamily="34" charset="0"/>
              <a:buChar char="•"/>
            </a:pPr>
            <a:r>
              <a:rPr lang="en-US" sz="1900" b="0" i="0" u="none" strike="noStrike" cap="none" dirty="0">
                <a:solidFill>
                  <a:schemeClr val="dk1"/>
                </a:solidFill>
                <a:latin typeface="Garamond" panose="02020404030301010803" pitchFamily="18" charset="0"/>
                <a:ea typeface="Lato Light"/>
                <a:cs typeface="Lato Light"/>
                <a:sym typeface="Lato Light"/>
              </a:rPr>
              <a:t>Black fluid in the canal, odors, leakages in yards</a:t>
            </a:r>
          </a:p>
          <a:p>
            <a:pPr marL="482588" indent="-380990">
              <a:lnSpc>
                <a:spcPct val="100000"/>
              </a:lnSpc>
              <a:buClr>
                <a:schemeClr val="dk1"/>
              </a:buClr>
              <a:buSzPts val="1400"/>
              <a:buFont typeface="Arial" panose="020B0604020202020204" pitchFamily="34" charset="0"/>
              <a:buChar char="•"/>
            </a:pPr>
            <a:r>
              <a:rPr lang="en-US" sz="1900" b="0" i="0" u="none" strike="noStrike" cap="none" dirty="0">
                <a:solidFill>
                  <a:schemeClr val="dk1"/>
                </a:solidFill>
                <a:latin typeface="Garamond" panose="02020404030301010803" pitchFamily="18" charset="0"/>
                <a:ea typeface="Lato Light"/>
                <a:cs typeface="Lato Light"/>
                <a:sym typeface="Lato Light"/>
              </a:rPr>
              <a:t>1977 storm raised water table, flooded basements</a:t>
            </a:r>
          </a:p>
          <a:p>
            <a:pPr marL="482588" indent="-380990">
              <a:lnSpc>
                <a:spcPct val="100000"/>
              </a:lnSpc>
              <a:buClr>
                <a:schemeClr val="dk1"/>
              </a:buClr>
              <a:buSzPts val="1400"/>
              <a:buFont typeface="Arial" panose="020B0604020202020204" pitchFamily="34" charset="0"/>
              <a:buChar char="•"/>
            </a:pPr>
            <a:r>
              <a:rPr lang="en-US" sz="1900" b="0" i="0" u="none" strike="noStrike" cap="none" dirty="0">
                <a:solidFill>
                  <a:schemeClr val="dk1"/>
                </a:solidFill>
                <a:latin typeface="Garamond" panose="02020404030301010803" pitchFamily="18" charset="0"/>
                <a:ea typeface="Lato Light"/>
                <a:cs typeface="Lato Light"/>
                <a:sym typeface="Lato Light"/>
              </a:rPr>
              <a:t>High rates of leukemia, birth defects, genetic damage</a:t>
            </a:r>
          </a:p>
          <a:p>
            <a:pPr marL="482588" indent="-380990">
              <a:lnSpc>
                <a:spcPct val="100000"/>
              </a:lnSpc>
              <a:buClr>
                <a:schemeClr val="dk1"/>
              </a:buClr>
              <a:buSzPts val="1400"/>
              <a:buFont typeface="Arial" panose="020B0604020202020204" pitchFamily="34" charset="0"/>
              <a:buChar char="•"/>
            </a:pPr>
            <a:r>
              <a:rPr lang="en-US" sz="1900" b="0" i="0" u="none" strike="noStrike" cap="none" dirty="0">
                <a:solidFill>
                  <a:schemeClr val="dk1"/>
                </a:solidFill>
                <a:latin typeface="Garamond" panose="02020404030301010803" pitchFamily="18" charset="0"/>
                <a:ea typeface="Lato Light"/>
                <a:cs typeface="Lato Light"/>
                <a:sym typeface="Lato Light"/>
              </a:rPr>
              <a:t>1978 protests led by a lawyer named Lois Gibbs (proto Erin Brockovich)</a:t>
            </a:r>
          </a:p>
          <a:p>
            <a:pPr marL="482588" indent="-380990">
              <a:lnSpc>
                <a:spcPct val="100000"/>
              </a:lnSpc>
              <a:buClr>
                <a:schemeClr val="dk1"/>
              </a:buClr>
              <a:buSzPts val="1400"/>
              <a:buFont typeface="Arial" panose="020B0604020202020204" pitchFamily="34" charset="0"/>
              <a:buChar char="•"/>
            </a:pPr>
            <a:endParaRPr lang="en-US" b="0" i="0" u="none" strike="noStrike" cap="none" dirty="0">
              <a:solidFill>
                <a:schemeClr val="dk1"/>
              </a:solidFill>
              <a:latin typeface="Garamond" panose="02020404030301010803" pitchFamily="18" charset="0"/>
              <a:ea typeface="Lato Light"/>
              <a:cs typeface="Lato Light"/>
              <a:sym typeface="Lato Light"/>
            </a:endParaRPr>
          </a:p>
          <a:p>
            <a:pPr marL="101597" indent="0">
              <a:lnSpc>
                <a:spcPct val="100000"/>
              </a:lnSpc>
              <a:buClr>
                <a:schemeClr val="dk1"/>
              </a:buClr>
              <a:buSzPts val="1400"/>
              <a:buNone/>
            </a:pPr>
            <a:endParaRPr lang="en-US" sz="1600" dirty="0">
              <a:solidFill>
                <a:srgbClr val="000000"/>
              </a:solidFill>
              <a:latin typeface="Garamond" panose="02020404030301010803" pitchFamily="18" charset="0"/>
              <a:sym typeface="Arial"/>
            </a:endParaRPr>
          </a:p>
        </p:txBody>
      </p:sp>
      <p:sp>
        <p:nvSpPr>
          <p:cNvPr id="4" name="Text Placeholder 3">
            <a:extLst>
              <a:ext uri="{FF2B5EF4-FFF2-40B4-BE49-F238E27FC236}">
                <a16:creationId xmlns:a16="http://schemas.microsoft.com/office/drawing/2014/main" id="{78531330-19AF-20B0-B07E-26E0E00D53C4}"/>
              </a:ext>
            </a:extLst>
          </p:cNvPr>
          <p:cNvSpPr>
            <a:spLocks noGrp="1"/>
          </p:cNvSpPr>
          <p:nvPr>
            <p:ph type="body" idx="2"/>
          </p:nvPr>
        </p:nvSpPr>
        <p:spPr>
          <a:xfrm>
            <a:off x="6443200" y="2007600"/>
            <a:ext cx="5333200" cy="4205310"/>
          </a:xfrm>
        </p:spPr>
        <p:txBody>
          <a:bodyPr>
            <a:normAutofit/>
          </a:bodyPr>
          <a:lstStyle/>
          <a:p>
            <a:pPr marL="146050" indent="0" algn="ctr">
              <a:buNone/>
            </a:pPr>
            <a:r>
              <a:rPr lang="en-US" sz="2000" b="1" cap="small" dirty="0">
                <a:latin typeface="Garamond" panose="02020404030301010803" pitchFamily="18" charset="0"/>
              </a:rPr>
              <a:t>Patterns/Outcomes:</a:t>
            </a:r>
          </a:p>
          <a:p>
            <a:pPr marL="361950" lvl="0" indent="-285750">
              <a:lnSpc>
                <a:spcPct val="100000"/>
              </a:lnSpc>
              <a:buClr>
                <a:schemeClr val="dk1"/>
              </a:buClr>
              <a:buSzPts val="1400"/>
              <a:buFont typeface="Arial" panose="020B0604020202020204" pitchFamily="34" charset="0"/>
              <a:buChar char="•"/>
            </a:pPr>
            <a:r>
              <a:rPr lang="en-US" sz="1900" b="1" dirty="0">
                <a:solidFill>
                  <a:srgbClr val="FF0000"/>
                </a:solidFill>
                <a:latin typeface="Garamond" panose="02020404030301010803" pitchFamily="18" charset="0"/>
                <a:ea typeface="Lato Light"/>
                <a:cs typeface="Lato Light"/>
                <a:sym typeface="Lato Light"/>
              </a:rPr>
              <a:t>Comprehensive Environmental Response, Compensation, and Liability Act (CERCLA)</a:t>
            </a:r>
            <a:r>
              <a:rPr lang="en-US" sz="1900" dirty="0">
                <a:solidFill>
                  <a:schemeClr val="dk1"/>
                </a:solidFill>
                <a:latin typeface="Garamond" panose="02020404030301010803" pitchFamily="18" charset="0"/>
                <a:ea typeface="Lato Light"/>
                <a:cs typeface="Lato Light"/>
                <a:sym typeface="Lato Light"/>
              </a:rPr>
              <a:t> </a:t>
            </a:r>
            <a:endParaRPr lang="en-US" sz="1900" dirty="0">
              <a:solidFill>
                <a:srgbClr val="000000"/>
              </a:solidFill>
              <a:latin typeface="Garamond" panose="02020404030301010803" pitchFamily="18" charset="0"/>
              <a:sym typeface="Arial"/>
            </a:endParaRPr>
          </a:p>
          <a:p>
            <a:pPr marL="704850" lvl="1" indent="-285750">
              <a:lnSpc>
                <a:spcPct val="100000"/>
              </a:lnSpc>
              <a:buClr>
                <a:schemeClr val="dk1"/>
              </a:buClr>
              <a:buSzPts val="1400"/>
              <a:buFont typeface="Arial" panose="020B0604020202020204" pitchFamily="34" charset="0"/>
              <a:buChar char="•"/>
            </a:pPr>
            <a:r>
              <a:rPr lang="en-US" sz="1200" b="1" dirty="0">
                <a:solidFill>
                  <a:srgbClr val="FF0000"/>
                </a:solidFill>
                <a:latin typeface="Garamond" panose="02020404030301010803" pitchFamily="18" charset="0"/>
                <a:ea typeface="Lato Light"/>
                <a:cs typeface="Lato Light"/>
                <a:sym typeface="Lato Light"/>
              </a:rPr>
              <a:t>"</a:t>
            </a:r>
            <a:r>
              <a:rPr lang="en-US" sz="1600" b="1" dirty="0">
                <a:solidFill>
                  <a:srgbClr val="FF0000"/>
                </a:solidFill>
                <a:latin typeface="Garamond" panose="02020404030301010803" pitchFamily="18" charset="0"/>
                <a:ea typeface="Lato Light"/>
                <a:cs typeface="Lato Light"/>
                <a:sym typeface="Lato Light"/>
              </a:rPr>
              <a:t>Superfund”</a:t>
            </a:r>
            <a:r>
              <a:rPr lang="en-US" sz="1600" dirty="0">
                <a:solidFill>
                  <a:schemeClr val="dk1"/>
                </a:solidFill>
                <a:latin typeface="Garamond" panose="02020404030301010803" pitchFamily="18" charset="0"/>
                <a:ea typeface="Lato Light"/>
                <a:cs typeface="Lato Light"/>
                <a:sym typeface="Lato Light"/>
              </a:rPr>
              <a:t> Act</a:t>
            </a:r>
            <a:endParaRPr lang="en-US" sz="1600" dirty="0">
              <a:solidFill>
                <a:srgbClr val="000000"/>
              </a:solidFill>
              <a:latin typeface="Garamond" panose="02020404030301010803" pitchFamily="18" charset="0"/>
              <a:sym typeface="Arial"/>
            </a:endParaRPr>
          </a:p>
          <a:p>
            <a:pPr marL="704850" lvl="1" indent="-285750">
              <a:lnSpc>
                <a:spcPct val="100000"/>
              </a:lnSpc>
              <a:buClr>
                <a:schemeClr val="dk1"/>
              </a:buClr>
              <a:buSzPts val="1400"/>
              <a:buFont typeface="Arial" panose="020B0604020202020204" pitchFamily="34" charset="0"/>
              <a:buChar char="•"/>
            </a:pPr>
            <a:r>
              <a:rPr lang="en-US" sz="1600" dirty="0">
                <a:solidFill>
                  <a:schemeClr val="dk1"/>
                </a:solidFill>
                <a:latin typeface="Garamond" panose="02020404030301010803" pitchFamily="18" charset="0"/>
                <a:ea typeface="Lato Light"/>
                <a:cs typeface="Lato Light"/>
                <a:sym typeface="Lato Light"/>
              </a:rPr>
              <a:t>Tax on chemical and petroleum industries</a:t>
            </a:r>
            <a:endParaRPr lang="en-US" sz="1600" dirty="0">
              <a:solidFill>
                <a:srgbClr val="000000"/>
              </a:solidFill>
              <a:latin typeface="Garamond" panose="02020404030301010803" pitchFamily="18" charset="0"/>
              <a:sym typeface="Arial"/>
            </a:endParaRPr>
          </a:p>
          <a:p>
            <a:pPr marL="704850" lvl="1" indent="-285750">
              <a:lnSpc>
                <a:spcPct val="100000"/>
              </a:lnSpc>
              <a:buClr>
                <a:schemeClr val="dk1"/>
              </a:buClr>
              <a:buSzPts val="1400"/>
              <a:buFont typeface="Arial" panose="020B0604020202020204" pitchFamily="34" charset="0"/>
              <a:buChar char="•"/>
            </a:pPr>
            <a:r>
              <a:rPr lang="en-US" sz="1600" dirty="0">
                <a:solidFill>
                  <a:schemeClr val="dk1"/>
                </a:solidFill>
                <a:latin typeface="Garamond" panose="02020404030301010803" pitchFamily="18" charset="0"/>
                <a:ea typeface="Lato Light"/>
                <a:cs typeface="Lato Light"/>
                <a:sym typeface="Lato Light"/>
              </a:rPr>
              <a:t>Federal authority</a:t>
            </a:r>
            <a:endParaRPr lang="en-US" sz="1600" dirty="0">
              <a:solidFill>
                <a:srgbClr val="000000"/>
              </a:solidFill>
              <a:latin typeface="Garamond" panose="02020404030301010803" pitchFamily="18" charset="0"/>
              <a:sym typeface="Arial"/>
            </a:endParaRPr>
          </a:p>
          <a:p>
            <a:pPr marL="704850" lvl="1" indent="-285750">
              <a:lnSpc>
                <a:spcPct val="100000"/>
              </a:lnSpc>
              <a:buClr>
                <a:schemeClr val="dk1"/>
              </a:buClr>
              <a:buSzPts val="1400"/>
              <a:buFont typeface="Arial" panose="020B0604020202020204" pitchFamily="34" charset="0"/>
              <a:buChar char="•"/>
            </a:pPr>
            <a:r>
              <a:rPr lang="en-US" sz="1600" dirty="0">
                <a:solidFill>
                  <a:schemeClr val="dk1"/>
                </a:solidFill>
                <a:latin typeface="Garamond" panose="02020404030301010803" pitchFamily="18" charset="0"/>
                <a:ea typeface="Lato Light"/>
                <a:cs typeface="Lato Light"/>
                <a:sym typeface="Lato Light"/>
              </a:rPr>
              <a:t>National Priorities List (clean up priority)</a:t>
            </a:r>
            <a:endParaRPr lang="en-US" dirty="0">
              <a:solidFill>
                <a:schemeClr val="dk1"/>
              </a:solidFill>
              <a:latin typeface="Garamond" panose="02020404030301010803" pitchFamily="18" charset="0"/>
              <a:ea typeface="Lato Light"/>
              <a:cs typeface="Lato Light"/>
              <a:sym typeface="Lato Light"/>
            </a:endParaRPr>
          </a:p>
          <a:p>
            <a:pPr marL="361950" lvl="0" indent="-285750">
              <a:lnSpc>
                <a:spcPct val="100000"/>
              </a:lnSpc>
              <a:buClr>
                <a:schemeClr val="dk1"/>
              </a:buClr>
              <a:buSzPts val="1400"/>
              <a:buFont typeface="Arial" panose="020B0604020202020204" pitchFamily="34" charset="0"/>
              <a:buChar char="•"/>
            </a:pPr>
            <a:r>
              <a:rPr lang="en-US" sz="1900" dirty="0">
                <a:solidFill>
                  <a:schemeClr val="dk1"/>
                </a:solidFill>
                <a:latin typeface="Garamond" panose="02020404030301010803" pitchFamily="18" charset="0"/>
                <a:ea typeface="Lato Light"/>
                <a:cs typeface="Lato Light"/>
                <a:sym typeface="Lato Light"/>
              </a:rPr>
              <a:t>1994 Federal District Court ruled Hooker was negligent but not reckless</a:t>
            </a:r>
            <a:endParaRPr lang="en-US" sz="1900" dirty="0">
              <a:solidFill>
                <a:srgbClr val="000000"/>
              </a:solidFill>
              <a:latin typeface="Garamond" panose="02020404030301010803" pitchFamily="18" charset="0"/>
              <a:sym typeface="Arial"/>
            </a:endParaRPr>
          </a:p>
          <a:p>
            <a:pPr marL="361950" lvl="0" indent="-285750">
              <a:lnSpc>
                <a:spcPct val="100000"/>
              </a:lnSpc>
              <a:buClr>
                <a:schemeClr val="dk1"/>
              </a:buClr>
              <a:buSzPts val="1400"/>
              <a:buFont typeface="Arial" panose="020B0604020202020204" pitchFamily="34" charset="0"/>
              <a:buChar char="•"/>
            </a:pPr>
            <a:r>
              <a:rPr lang="en-US" sz="1900" dirty="0">
                <a:solidFill>
                  <a:schemeClr val="dk1"/>
                </a:solidFill>
                <a:latin typeface="Garamond" panose="02020404030301010803" pitchFamily="18" charset="0"/>
                <a:ea typeface="Lato Light"/>
                <a:cs typeface="Lato Light"/>
                <a:sym typeface="Lato Light"/>
              </a:rPr>
              <a:t>Final clean up 2004</a:t>
            </a:r>
            <a:endParaRPr lang="en-US" sz="1900" dirty="0">
              <a:solidFill>
                <a:srgbClr val="000000"/>
              </a:solidFill>
              <a:latin typeface="Garamond" panose="02020404030301010803" pitchFamily="18" charset="0"/>
              <a:sym typeface="Arial"/>
            </a:endParaRPr>
          </a:p>
          <a:p>
            <a:endParaRPr lang="en-US" dirty="0">
              <a:latin typeface="Garamond" panose="02020404030301010803" pitchFamily="18" charset="0"/>
            </a:endParaRPr>
          </a:p>
        </p:txBody>
      </p:sp>
      <p:pic>
        <p:nvPicPr>
          <p:cNvPr id="5" name="Google Shape;95;p18">
            <a:extLst>
              <a:ext uri="{FF2B5EF4-FFF2-40B4-BE49-F238E27FC236}">
                <a16:creationId xmlns:a16="http://schemas.microsoft.com/office/drawing/2014/main" id="{BF118A94-9A83-A22D-65E0-502B0F8C30AF}"/>
              </a:ext>
            </a:extLst>
          </p:cNvPr>
          <p:cNvPicPr preferRelativeResize="0">
            <a:picLocks noChangeAspect="1"/>
          </p:cNvPicPr>
          <p:nvPr/>
        </p:nvPicPr>
        <p:blipFill rotWithShape="1">
          <a:blip r:embed="rId2">
            <a:alphaModFix/>
          </a:blip>
          <a:srcRect l="15034" r="15034"/>
          <a:stretch/>
        </p:blipFill>
        <p:spPr>
          <a:xfrm>
            <a:off x="9395286" y="4239900"/>
            <a:ext cx="2168172" cy="2438400"/>
          </a:xfrm>
          <a:prstGeom prst="rect">
            <a:avLst/>
          </a:prstGeom>
          <a:noFill/>
          <a:ln>
            <a:noFill/>
          </a:ln>
        </p:spPr>
      </p:pic>
    </p:spTree>
    <p:extLst>
      <p:ext uri="{BB962C8B-B14F-4D97-AF65-F5344CB8AC3E}">
        <p14:creationId xmlns:p14="http://schemas.microsoft.com/office/powerpoint/2010/main" val="789023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10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10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10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1000"/>
                                        <p:tgtEl>
                                          <p:spTgt spid="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1000"/>
                                        <p:tgtEl>
                                          <p:spTgt spid="3">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1000"/>
                                        <p:tgtEl>
                                          <p:spTgt spid="3">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dissolve">
                                      <p:cBhvr>
                                        <p:cTn id="28" dur="10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dissolve">
                                      <p:cBhvr>
                                        <p:cTn id="33" dur="1000"/>
                                        <p:tgtEl>
                                          <p:spTgt spid="4">
                                            <p:txEl>
                                              <p:pRg st="0" end="0"/>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dissolve">
                                      <p:cBhvr>
                                        <p:cTn id="36" dur="1000"/>
                                        <p:tgtEl>
                                          <p:spTgt spid="4">
                                            <p:txEl>
                                              <p:pRg st="1" end="1"/>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dissolve">
                                      <p:cBhvr>
                                        <p:cTn id="39" dur="1000"/>
                                        <p:tgtEl>
                                          <p:spTgt spid="4">
                                            <p:txEl>
                                              <p:pRg st="2" end="2"/>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dissolve">
                                      <p:cBhvr>
                                        <p:cTn id="42" dur="1000"/>
                                        <p:tgtEl>
                                          <p:spTgt spid="4">
                                            <p:txEl>
                                              <p:pRg st="3" end="3"/>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dissolve">
                                      <p:cBhvr>
                                        <p:cTn id="45" dur="1000"/>
                                        <p:tgtEl>
                                          <p:spTgt spid="4">
                                            <p:txEl>
                                              <p:pRg st="4" end="4"/>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dissolve">
                                      <p:cBhvr>
                                        <p:cTn id="48" dur="1000"/>
                                        <p:tgtEl>
                                          <p:spTgt spid="4">
                                            <p:txEl>
                                              <p:pRg st="5" end="5"/>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Effect transition="in" filter="dissolve">
                                      <p:cBhvr>
                                        <p:cTn id="51" dur="1000"/>
                                        <p:tgtEl>
                                          <p:spTgt spid="4">
                                            <p:txEl>
                                              <p:pRg st="6" end="6"/>
                                            </p:txEl>
                                          </p:spTgt>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dissolve">
                                      <p:cBhvr>
                                        <p:cTn id="54" dur="1000"/>
                                        <p:tgtEl>
                                          <p:spTgt spid="4">
                                            <p:txEl>
                                              <p:pRg st="7" end="7"/>
                                            </p:txEl>
                                          </p:spTgt>
                                        </p:tgtEl>
                                      </p:cBhvr>
                                    </p:animEffect>
                                  </p:childTnLst>
                                </p:cTn>
                              </p:par>
                              <p:par>
                                <p:cTn id="55" presetID="9"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01352-6AEA-03FE-08CD-63A646458855}"/>
              </a:ext>
            </a:extLst>
          </p:cNvPr>
          <p:cNvPicPr>
            <a:picLocks noChangeAspect="1"/>
          </p:cNvPicPr>
          <p:nvPr/>
        </p:nvPicPr>
        <p:blipFill>
          <a:blip r:embed="rId2"/>
          <a:stretch>
            <a:fillRect/>
          </a:stretch>
        </p:blipFill>
        <p:spPr>
          <a:xfrm>
            <a:off x="369086" y="1690688"/>
            <a:ext cx="11453827" cy="3657600"/>
          </a:xfrm>
          <a:prstGeom prst="rect">
            <a:avLst/>
          </a:prstGeom>
        </p:spPr>
      </p:pic>
      <p:sp>
        <p:nvSpPr>
          <p:cNvPr id="4" name="Title 3">
            <a:extLst>
              <a:ext uri="{FF2B5EF4-FFF2-40B4-BE49-F238E27FC236}">
                <a16:creationId xmlns:a16="http://schemas.microsoft.com/office/drawing/2014/main" id="{B2CCC0AA-B9DF-5EDA-C27C-58B64F241CF5}"/>
              </a:ext>
            </a:extLst>
          </p:cNvPr>
          <p:cNvSpPr>
            <a:spLocks noGrp="1"/>
          </p:cNvSpPr>
          <p:nvPr>
            <p:ph type="title"/>
          </p:nvPr>
        </p:nvSpPr>
        <p:spPr/>
        <p:txBody>
          <a:bodyPr/>
          <a:lstStyle/>
          <a:p>
            <a:pPr algn="ctr"/>
            <a:r>
              <a:rPr lang="en-US" b="1" cap="small" dirty="0">
                <a:solidFill>
                  <a:srgbClr val="FF0000"/>
                </a:solidFill>
              </a:rPr>
              <a:t>W</a:t>
            </a:r>
            <a:r>
              <a:rPr lang="en-US" cap="small" dirty="0"/>
              <a:t>hisky </a:t>
            </a:r>
            <a:r>
              <a:rPr lang="en-US" b="1" cap="small" dirty="0">
                <a:solidFill>
                  <a:srgbClr val="FF0000"/>
                </a:solidFill>
              </a:rPr>
              <a:t>T</a:t>
            </a:r>
            <a:r>
              <a:rPr lang="en-US" cap="small" dirty="0"/>
              <a:t>ango </a:t>
            </a:r>
            <a:r>
              <a:rPr lang="en-US" b="1" cap="small" dirty="0">
                <a:solidFill>
                  <a:srgbClr val="FF0000"/>
                </a:solidFill>
              </a:rPr>
              <a:t>F</a:t>
            </a:r>
            <a:r>
              <a:rPr lang="en-US" cap="small" dirty="0"/>
              <a:t>oxtrot?!?</a:t>
            </a:r>
          </a:p>
        </p:txBody>
      </p:sp>
    </p:spTree>
    <p:extLst>
      <p:ext uri="{BB962C8B-B14F-4D97-AF65-F5344CB8AC3E}">
        <p14:creationId xmlns:p14="http://schemas.microsoft.com/office/powerpoint/2010/main" val="416523461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44CD87-B1B7-7C4D-C813-93965822D827}"/>
              </a:ext>
            </a:extLst>
          </p:cNvPr>
          <p:cNvPicPr>
            <a:picLocks noChangeAspect="1"/>
          </p:cNvPicPr>
          <p:nvPr/>
        </p:nvPicPr>
        <p:blipFill>
          <a:blip r:embed="rId2"/>
          <a:stretch>
            <a:fillRect/>
          </a:stretch>
        </p:blipFill>
        <p:spPr>
          <a:xfrm>
            <a:off x="131734" y="1881266"/>
            <a:ext cx="5523597" cy="4114800"/>
          </a:xfrm>
          <a:prstGeom prst="rect">
            <a:avLst/>
          </a:prstGeom>
        </p:spPr>
      </p:pic>
      <p:pic>
        <p:nvPicPr>
          <p:cNvPr id="5" name="Picture 4">
            <a:extLst>
              <a:ext uri="{FF2B5EF4-FFF2-40B4-BE49-F238E27FC236}">
                <a16:creationId xmlns:a16="http://schemas.microsoft.com/office/drawing/2014/main" id="{A0027662-26C2-BBE2-2E36-99A1F3C43CAA}"/>
              </a:ext>
            </a:extLst>
          </p:cNvPr>
          <p:cNvPicPr>
            <a:picLocks noChangeAspect="1"/>
          </p:cNvPicPr>
          <p:nvPr/>
        </p:nvPicPr>
        <p:blipFill>
          <a:blip r:embed="rId3"/>
          <a:stretch>
            <a:fillRect/>
          </a:stretch>
        </p:blipFill>
        <p:spPr>
          <a:xfrm>
            <a:off x="5806929" y="1881266"/>
            <a:ext cx="6253337" cy="4114800"/>
          </a:xfrm>
          <a:prstGeom prst="rect">
            <a:avLst/>
          </a:prstGeom>
        </p:spPr>
      </p:pic>
      <p:sp>
        <p:nvSpPr>
          <p:cNvPr id="6" name="Title 5">
            <a:extLst>
              <a:ext uri="{FF2B5EF4-FFF2-40B4-BE49-F238E27FC236}">
                <a16:creationId xmlns:a16="http://schemas.microsoft.com/office/drawing/2014/main" id="{5B48B2C7-86CF-EA2A-6DE1-B6A3845A6A7F}"/>
              </a:ext>
            </a:extLst>
          </p:cNvPr>
          <p:cNvSpPr>
            <a:spLocks noGrp="1"/>
          </p:cNvSpPr>
          <p:nvPr>
            <p:ph type="title"/>
          </p:nvPr>
        </p:nvSpPr>
        <p:spPr/>
        <p:txBody>
          <a:bodyPr/>
          <a:lstStyle/>
          <a:p>
            <a:pPr algn="ctr"/>
            <a:r>
              <a:rPr lang="en-US" dirty="0"/>
              <a:t>Typical Magnificent PNW Flora &amp; Scenery</a:t>
            </a:r>
          </a:p>
        </p:txBody>
      </p:sp>
    </p:spTree>
    <p:extLst>
      <p:ext uri="{BB962C8B-B14F-4D97-AF65-F5344CB8AC3E}">
        <p14:creationId xmlns:p14="http://schemas.microsoft.com/office/powerpoint/2010/main" val="457657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2CC8C-0414-1005-A632-F1E0247B92C1}"/>
              </a:ext>
            </a:extLst>
          </p:cNvPr>
          <p:cNvSpPr>
            <a:spLocks noGrp="1"/>
          </p:cNvSpPr>
          <p:nvPr>
            <p:ph type="title"/>
          </p:nvPr>
        </p:nvSpPr>
        <p:spPr/>
        <p:txBody>
          <a:bodyPr/>
          <a:lstStyle/>
          <a:p>
            <a:pPr algn="ctr"/>
            <a:r>
              <a:rPr lang="en-US" dirty="0"/>
              <a:t>Typical Magnificent PNW Fauna</a:t>
            </a:r>
          </a:p>
        </p:txBody>
      </p:sp>
      <p:pic>
        <p:nvPicPr>
          <p:cNvPr id="6" name="Picture 5">
            <a:extLst>
              <a:ext uri="{FF2B5EF4-FFF2-40B4-BE49-F238E27FC236}">
                <a16:creationId xmlns:a16="http://schemas.microsoft.com/office/drawing/2014/main" id="{BAAFAD85-E278-37F7-DE48-4BB5B626F525}"/>
              </a:ext>
            </a:extLst>
          </p:cNvPr>
          <p:cNvPicPr>
            <a:picLocks noChangeAspect="1"/>
          </p:cNvPicPr>
          <p:nvPr/>
        </p:nvPicPr>
        <p:blipFill>
          <a:blip r:embed="rId2"/>
          <a:stretch>
            <a:fillRect/>
          </a:stretch>
        </p:blipFill>
        <p:spPr>
          <a:xfrm>
            <a:off x="367363" y="1828279"/>
            <a:ext cx="2769326" cy="1828800"/>
          </a:xfrm>
          <a:prstGeom prst="rect">
            <a:avLst/>
          </a:prstGeom>
        </p:spPr>
      </p:pic>
      <p:pic>
        <p:nvPicPr>
          <p:cNvPr id="8" name="Picture 7">
            <a:extLst>
              <a:ext uri="{FF2B5EF4-FFF2-40B4-BE49-F238E27FC236}">
                <a16:creationId xmlns:a16="http://schemas.microsoft.com/office/drawing/2014/main" id="{D3CC0BD1-C0CF-578A-2ADC-933DBF332FE9}"/>
              </a:ext>
            </a:extLst>
          </p:cNvPr>
          <p:cNvPicPr>
            <a:picLocks noChangeAspect="1"/>
          </p:cNvPicPr>
          <p:nvPr/>
        </p:nvPicPr>
        <p:blipFill>
          <a:blip r:embed="rId3"/>
          <a:stretch>
            <a:fillRect/>
          </a:stretch>
        </p:blipFill>
        <p:spPr>
          <a:xfrm>
            <a:off x="3475348" y="1828279"/>
            <a:ext cx="2620652" cy="1828800"/>
          </a:xfrm>
          <a:prstGeom prst="rect">
            <a:avLst/>
          </a:prstGeom>
        </p:spPr>
      </p:pic>
      <p:pic>
        <p:nvPicPr>
          <p:cNvPr id="10" name="Picture 9">
            <a:extLst>
              <a:ext uri="{FF2B5EF4-FFF2-40B4-BE49-F238E27FC236}">
                <a16:creationId xmlns:a16="http://schemas.microsoft.com/office/drawing/2014/main" id="{7B8601BB-E292-9A6B-0458-CA5F15E3DA22}"/>
              </a:ext>
            </a:extLst>
          </p:cNvPr>
          <p:cNvPicPr>
            <a:picLocks noChangeAspect="1"/>
          </p:cNvPicPr>
          <p:nvPr/>
        </p:nvPicPr>
        <p:blipFill>
          <a:blip r:embed="rId4"/>
          <a:stretch>
            <a:fillRect/>
          </a:stretch>
        </p:blipFill>
        <p:spPr>
          <a:xfrm>
            <a:off x="6434659" y="1828279"/>
            <a:ext cx="2745078" cy="1828800"/>
          </a:xfrm>
          <a:prstGeom prst="rect">
            <a:avLst/>
          </a:prstGeom>
        </p:spPr>
      </p:pic>
      <p:pic>
        <p:nvPicPr>
          <p:cNvPr id="14" name="Picture 13">
            <a:extLst>
              <a:ext uri="{FF2B5EF4-FFF2-40B4-BE49-F238E27FC236}">
                <a16:creationId xmlns:a16="http://schemas.microsoft.com/office/drawing/2014/main" id="{43C6F239-6AC6-014B-A3D6-EB5DA358F744}"/>
              </a:ext>
            </a:extLst>
          </p:cNvPr>
          <p:cNvPicPr>
            <a:picLocks noChangeAspect="1"/>
          </p:cNvPicPr>
          <p:nvPr/>
        </p:nvPicPr>
        <p:blipFill>
          <a:blip r:embed="rId5"/>
          <a:stretch>
            <a:fillRect/>
          </a:stretch>
        </p:blipFill>
        <p:spPr>
          <a:xfrm>
            <a:off x="9656164" y="1828279"/>
            <a:ext cx="1219200" cy="1828800"/>
          </a:xfrm>
          <a:prstGeom prst="rect">
            <a:avLst/>
          </a:prstGeom>
        </p:spPr>
      </p:pic>
      <p:pic>
        <p:nvPicPr>
          <p:cNvPr id="18" name="Picture 17">
            <a:extLst>
              <a:ext uri="{FF2B5EF4-FFF2-40B4-BE49-F238E27FC236}">
                <a16:creationId xmlns:a16="http://schemas.microsoft.com/office/drawing/2014/main" id="{8409D67D-A15F-19C7-EB8C-2DD2F1776E19}"/>
              </a:ext>
            </a:extLst>
          </p:cNvPr>
          <p:cNvPicPr>
            <a:picLocks noChangeAspect="1"/>
          </p:cNvPicPr>
          <p:nvPr/>
        </p:nvPicPr>
        <p:blipFill>
          <a:blip r:embed="rId6"/>
          <a:stretch>
            <a:fillRect/>
          </a:stretch>
        </p:blipFill>
        <p:spPr>
          <a:xfrm>
            <a:off x="3545818" y="4121774"/>
            <a:ext cx="3869841" cy="1828800"/>
          </a:xfrm>
          <a:prstGeom prst="rect">
            <a:avLst/>
          </a:prstGeom>
        </p:spPr>
      </p:pic>
      <p:pic>
        <p:nvPicPr>
          <p:cNvPr id="20" name="Picture 19">
            <a:extLst>
              <a:ext uri="{FF2B5EF4-FFF2-40B4-BE49-F238E27FC236}">
                <a16:creationId xmlns:a16="http://schemas.microsoft.com/office/drawing/2014/main" id="{BCC7A189-17EF-F7C4-D254-2037E2202432}"/>
              </a:ext>
            </a:extLst>
          </p:cNvPr>
          <p:cNvPicPr>
            <a:picLocks noChangeAspect="1"/>
          </p:cNvPicPr>
          <p:nvPr/>
        </p:nvPicPr>
        <p:blipFill>
          <a:blip r:embed="rId7"/>
          <a:stretch>
            <a:fillRect/>
          </a:stretch>
        </p:blipFill>
        <p:spPr>
          <a:xfrm>
            <a:off x="7961458" y="4121774"/>
            <a:ext cx="2913906" cy="1828800"/>
          </a:xfrm>
          <a:prstGeom prst="rect">
            <a:avLst/>
          </a:prstGeom>
        </p:spPr>
      </p:pic>
      <p:pic>
        <p:nvPicPr>
          <p:cNvPr id="22" name="Picture 21">
            <a:extLst>
              <a:ext uri="{FF2B5EF4-FFF2-40B4-BE49-F238E27FC236}">
                <a16:creationId xmlns:a16="http://schemas.microsoft.com/office/drawing/2014/main" id="{542F0BA2-E119-1290-2ACA-511B35BC4A9E}"/>
              </a:ext>
            </a:extLst>
          </p:cNvPr>
          <p:cNvPicPr>
            <a:picLocks noChangeAspect="1"/>
          </p:cNvPicPr>
          <p:nvPr/>
        </p:nvPicPr>
        <p:blipFill>
          <a:blip r:embed="rId8"/>
          <a:stretch>
            <a:fillRect/>
          </a:stretch>
        </p:blipFill>
        <p:spPr>
          <a:xfrm>
            <a:off x="537557" y="4121774"/>
            <a:ext cx="2462463" cy="1828800"/>
          </a:xfrm>
          <a:prstGeom prst="rect">
            <a:avLst/>
          </a:prstGeom>
        </p:spPr>
      </p:pic>
    </p:spTree>
    <p:extLst>
      <p:ext uri="{BB962C8B-B14F-4D97-AF65-F5344CB8AC3E}">
        <p14:creationId xmlns:p14="http://schemas.microsoft.com/office/powerpoint/2010/main" val="3549504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1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DB72-EE28-E3DD-52FC-9D32492B751D}"/>
              </a:ext>
            </a:extLst>
          </p:cNvPr>
          <p:cNvSpPr>
            <a:spLocks noGrp="1"/>
          </p:cNvSpPr>
          <p:nvPr>
            <p:ph type="title"/>
          </p:nvPr>
        </p:nvSpPr>
        <p:spPr/>
        <p:txBody>
          <a:bodyPr/>
          <a:lstStyle/>
          <a:p>
            <a:pPr algn="ctr"/>
            <a:r>
              <a:rPr lang="en-US" dirty="0"/>
              <a:t>Typical Environmental Justice Focus</a:t>
            </a:r>
          </a:p>
        </p:txBody>
      </p:sp>
      <p:pic>
        <p:nvPicPr>
          <p:cNvPr id="4" name="Picture 3">
            <a:extLst>
              <a:ext uri="{FF2B5EF4-FFF2-40B4-BE49-F238E27FC236}">
                <a16:creationId xmlns:a16="http://schemas.microsoft.com/office/drawing/2014/main" id="{A07E4044-D266-5C0F-A9A0-04E542AE8AAB}"/>
              </a:ext>
            </a:extLst>
          </p:cNvPr>
          <p:cNvPicPr>
            <a:picLocks noChangeAspect="1"/>
          </p:cNvPicPr>
          <p:nvPr/>
        </p:nvPicPr>
        <p:blipFill>
          <a:blip r:embed="rId2"/>
          <a:stretch>
            <a:fillRect/>
          </a:stretch>
        </p:blipFill>
        <p:spPr>
          <a:xfrm>
            <a:off x="157358" y="1874989"/>
            <a:ext cx="2876884" cy="1828800"/>
          </a:xfrm>
          <a:prstGeom prst="rect">
            <a:avLst/>
          </a:prstGeom>
        </p:spPr>
      </p:pic>
      <p:pic>
        <p:nvPicPr>
          <p:cNvPr id="6" name="Picture 5">
            <a:extLst>
              <a:ext uri="{FF2B5EF4-FFF2-40B4-BE49-F238E27FC236}">
                <a16:creationId xmlns:a16="http://schemas.microsoft.com/office/drawing/2014/main" id="{10FCDFE5-5745-5372-E2BF-5702C0488592}"/>
              </a:ext>
            </a:extLst>
          </p:cNvPr>
          <p:cNvPicPr>
            <a:picLocks noChangeAspect="1"/>
          </p:cNvPicPr>
          <p:nvPr/>
        </p:nvPicPr>
        <p:blipFill>
          <a:blip r:embed="rId3"/>
          <a:stretch>
            <a:fillRect/>
          </a:stretch>
        </p:blipFill>
        <p:spPr>
          <a:xfrm>
            <a:off x="3410038" y="1874989"/>
            <a:ext cx="2500313" cy="1828800"/>
          </a:xfrm>
          <a:prstGeom prst="rect">
            <a:avLst/>
          </a:prstGeom>
        </p:spPr>
      </p:pic>
      <p:pic>
        <p:nvPicPr>
          <p:cNvPr id="8" name="Picture 7">
            <a:extLst>
              <a:ext uri="{FF2B5EF4-FFF2-40B4-BE49-F238E27FC236}">
                <a16:creationId xmlns:a16="http://schemas.microsoft.com/office/drawing/2014/main" id="{0C569BD8-5A8D-B765-C1F7-EFCEC867D889}"/>
              </a:ext>
            </a:extLst>
          </p:cNvPr>
          <p:cNvPicPr>
            <a:picLocks noChangeAspect="1"/>
          </p:cNvPicPr>
          <p:nvPr/>
        </p:nvPicPr>
        <p:blipFill>
          <a:blip r:embed="rId4"/>
          <a:stretch>
            <a:fillRect/>
          </a:stretch>
        </p:blipFill>
        <p:spPr>
          <a:xfrm>
            <a:off x="6281651" y="1874989"/>
            <a:ext cx="2778826" cy="1828800"/>
          </a:xfrm>
          <a:prstGeom prst="rect">
            <a:avLst/>
          </a:prstGeom>
        </p:spPr>
      </p:pic>
      <p:pic>
        <p:nvPicPr>
          <p:cNvPr id="10" name="Picture 9">
            <a:extLst>
              <a:ext uri="{FF2B5EF4-FFF2-40B4-BE49-F238E27FC236}">
                <a16:creationId xmlns:a16="http://schemas.microsoft.com/office/drawing/2014/main" id="{B74B9E4B-1EFD-4E24-94DF-054AB6F79C64}"/>
              </a:ext>
            </a:extLst>
          </p:cNvPr>
          <p:cNvPicPr>
            <a:picLocks noChangeAspect="1"/>
          </p:cNvPicPr>
          <p:nvPr/>
        </p:nvPicPr>
        <p:blipFill>
          <a:blip r:embed="rId5"/>
          <a:stretch>
            <a:fillRect/>
          </a:stretch>
        </p:blipFill>
        <p:spPr>
          <a:xfrm>
            <a:off x="9431777" y="1874989"/>
            <a:ext cx="2368013" cy="1828800"/>
          </a:xfrm>
          <a:prstGeom prst="rect">
            <a:avLst/>
          </a:prstGeom>
        </p:spPr>
      </p:pic>
      <p:pic>
        <p:nvPicPr>
          <p:cNvPr id="12" name="Picture 11">
            <a:extLst>
              <a:ext uri="{FF2B5EF4-FFF2-40B4-BE49-F238E27FC236}">
                <a16:creationId xmlns:a16="http://schemas.microsoft.com/office/drawing/2014/main" id="{66794132-2261-C2A3-5D36-63C615DB8B82}"/>
              </a:ext>
            </a:extLst>
          </p:cNvPr>
          <p:cNvPicPr>
            <a:picLocks noChangeAspect="1"/>
          </p:cNvPicPr>
          <p:nvPr/>
        </p:nvPicPr>
        <p:blipFill>
          <a:blip r:embed="rId6"/>
          <a:stretch>
            <a:fillRect/>
          </a:stretch>
        </p:blipFill>
        <p:spPr>
          <a:xfrm>
            <a:off x="6969438" y="4147855"/>
            <a:ext cx="1403252" cy="1828800"/>
          </a:xfrm>
          <a:prstGeom prst="rect">
            <a:avLst/>
          </a:prstGeom>
        </p:spPr>
      </p:pic>
      <p:pic>
        <p:nvPicPr>
          <p:cNvPr id="14" name="Picture 13">
            <a:extLst>
              <a:ext uri="{FF2B5EF4-FFF2-40B4-BE49-F238E27FC236}">
                <a16:creationId xmlns:a16="http://schemas.microsoft.com/office/drawing/2014/main" id="{5E49BFD9-43A5-1DD5-4DDF-9611123E12F8}"/>
              </a:ext>
            </a:extLst>
          </p:cNvPr>
          <p:cNvPicPr>
            <a:picLocks noChangeAspect="1"/>
          </p:cNvPicPr>
          <p:nvPr/>
        </p:nvPicPr>
        <p:blipFill>
          <a:blip r:embed="rId7"/>
          <a:stretch>
            <a:fillRect/>
          </a:stretch>
        </p:blipFill>
        <p:spPr>
          <a:xfrm>
            <a:off x="9262844" y="4147855"/>
            <a:ext cx="2705878" cy="1828800"/>
          </a:xfrm>
          <a:prstGeom prst="rect">
            <a:avLst/>
          </a:prstGeom>
        </p:spPr>
      </p:pic>
      <p:pic>
        <p:nvPicPr>
          <p:cNvPr id="16" name="Picture 15">
            <a:extLst>
              <a:ext uri="{FF2B5EF4-FFF2-40B4-BE49-F238E27FC236}">
                <a16:creationId xmlns:a16="http://schemas.microsoft.com/office/drawing/2014/main" id="{BCF5238A-B709-049D-7783-207E01180521}"/>
              </a:ext>
            </a:extLst>
          </p:cNvPr>
          <p:cNvPicPr>
            <a:picLocks noChangeAspect="1"/>
          </p:cNvPicPr>
          <p:nvPr/>
        </p:nvPicPr>
        <p:blipFill>
          <a:blip r:embed="rId8"/>
          <a:stretch>
            <a:fillRect/>
          </a:stretch>
        </p:blipFill>
        <p:spPr>
          <a:xfrm>
            <a:off x="3410038" y="4147855"/>
            <a:ext cx="2873829" cy="1828800"/>
          </a:xfrm>
          <a:prstGeom prst="rect">
            <a:avLst/>
          </a:prstGeom>
        </p:spPr>
      </p:pic>
      <p:pic>
        <p:nvPicPr>
          <p:cNvPr id="18" name="Picture 17">
            <a:extLst>
              <a:ext uri="{FF2B5EF4-FFF2-40B4-BE49-F238E27FC236}">
                <a16:creationId xmlns:a16="http://schemas.microsoft.com/office/drawing/2014/main" id="{82D07424-4E6E-F00D-2CCB-CE31E03E0652}"/>
              </a:ext>
            </a:extLst>
          </p:cNvPr>
          <p:cNvPicPr>
            <a:picLocks noChangeAspect="1"/>
          </p:cNvPicPr>
          <p:nvPr/>
        </p:nvPicPr>
        <p:blipFill>
          <a:blip r:embed="rId9"/>
          <a:stretch>
            <a:fillRect/>
          </a:stretch>
        </p:blipFill>
        <p:spPr>
          <a:xfrm>
            <a:off x="260947" y="4147855"/>
            <a:ext cx="2669706" cy="1828800"/>
          </a:xfrm>
          <a:prstGeom prst="rect">
            <a:avLst/>
          </a:prstGeom>
        </p:spPr>
      </p:pic>
    </p:spTree>
    <p:extLst>
      <p:ext uri="{BB962C8B-B14F-4D97-AF65-F5344CB8AC3E}">
        <p14:creationId xmlns:p14="http://schemas.microsoft.com/office/powerpoint/2010/main" val="1603145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1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4;p15">
            <a:extLst>
              <a:ext uri="{FF2B5EF4-FFF2-40B4-BE49-F238E27FC236}">
                <a16:creationId xmlns:a16="http://schemas.microsoft.com/office/drawing/2014/main" id="{A1302928-A9A6-ED7A-D109-E70AEB53A115}"/>
              </a:ext>
            </a:extLst>
          </p:cNvPr>
          <p:cNvPicPr preferRelativeResize="0">
            <a:picLocks noChangeAspect="1"/>
          </p:cNvPicPr>
          <p:nvPr/>
        </p:nvPicPr>
        <p:blipFill rotWithShape="1">
          <a:blip r:embed="rId3">
            <a:alphaModFix/>
          </a:blip>
          <a:srcRect t="19139" b="11612"/>
          <a:stretch/>
        </p:blipFill>
        <p:spPr>
          <a:xfrm>
            <a:off x="406402" y="228600"/>
            <a:ext cx="11379195" cy="6400800"/>
          </a:xfrm>
          <a:prstGeom prst="rect">
            <a:avLst/>
          </a:prstGeom>
          <a:noFill/>
          <a:ln>
            <a:noFill/>
          </a:ln>
        </p:spPr>
      </p:pic>
    </p:spTree>
    <p:extLst>
      <p:ext uri="{BB962C8B-B14F-4D97-AF65-F5344CB8AC3E}">
        <p14:creationId xmlns:p14="http://schemas.microsoft.com/office/powerpoint/2010/main" val="37908009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6824C985-255B-C3CD-2D79-9862BDA1FEEA}"/>
              </a:ext>
            </a:extLst>
          </p:cNvPr>
          <p:cNvPicPr>
            <a:picLocks noChangeAspect="1"/>
          </p:cNvPicPr>
          <p:nvPr/>
        </p:nvPicPr>
        <p:blipFill>
          <a:blip r:embed="rId3"/>
          <a:stretch>
            <a:fillRect/>
          </a:stretch>
        </p:blipFill>
        <p:spPr>
          <a:xfrm>
            <a:off x="684783" y="588397"/>
            <a:ext cx="6082167" cy="5486400"/>
          </a:xfrm>
          <a:prstGeom prst="rect">
            <a:avLst/>
          </a:prstGeom>
        </p:spPr>
      </p:pic>
      <p:pic>
        <p:nvPicPr>
          <p:cNvPr id="4" name="Google Shape;74;p16">
            <a:extLst>
              <a:ext uri="{FF2B5EF4-FFF2-40B4-BE49-F238E27FC236}">
                <a16:creationId xmlns:a16="http://schemas.microsoft.com/office/drawing/2014/main" id="{8910A574-839A-F78D-2822-3C10517BD3CE}"/>
              </a:ext>
            </a:extLst>
          </p:cNvPr>
          <p:cNvPicPr preferRelativeResize="0"/>
          <p:nvPr/>
        </p:nvPicPr>
        <p:blipFill rotWithShape="1">
          <a:blip r:embed="rId4">
            <a:alphaModFix/>
          </a:blip>
          <a:srcRect l="30539" r="17593"/>
          <a:stretch/>
        </p:blipFill>
        <p:spPr>
          <a:xfrm>
            <a:off x="7425601" y="588397"/>
            <a:ext cx="3476684" cy="5486400"/>
          </a:xfrm>
          <a:prstGeom prst="rect">
            <a:avLst/>
          </a:prstGeom>
          <a:noFill/>
          <a:ln>
            <a:noFill/>
          </a:ln>
        </p:spPr>
      </p:pic>
    </p:spTree>
    <p:extLst>
      <p:ext uri="{BB962C8B-B14F-4D97-AF65-F5344CB8AC3E}">
        <p14:creationId xmlns:p14="http://schemas.microsoft.com/office/powerpoint/2010/main" val="427910054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E91CB-7EAF-8E66-2B1F-F78D4C2144F7}"/>
              </a:ext>
            </a:extLst>
          </p:cNvPr>
          <p:cNvPicPr>
            <a:picLocks noChangeAspect="1"/>
          </p:cNvPicPr>
          <p:nvPr/>
        </p:nvPicPr>
        <p:blipFill>
          <a:blip r:embed="rId3"/>
          <a:stretch>
            <a:fillRect/>
          </a:stretch>
        </p:blipFill>
        <p:spPr>
          <a:xfrm>
            <a:off x="1184917" y="228600"/>
            <a:ext cx="9822165" cy="6400800"/>
          </a:xfrm>
          <a:prstGeom prst="rect">
            <a:avLst/>
          </a:prstGeom>
        </p:spPr>
      </p:pic>
    </p:spTree>
    <p:extLst>
      <p:ext uri="{BB962C8B-B14F-4D97-AF65-F5344CB8AC3E}">
        <p14:creationId xmlns:p14="http://schemas.microsoft.com/office/powerpoint/2010/main" val="321536231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C76A-3C81-324B-93E4-FDA284BF855A}"/>
              </a:ext>
            </a:extLst>
          </p:cNvPr>
          <p:cNvSpPr>
            <a:spLocks noGrp="1"/>
          </p:cNvSpPr>
          <p:nvPr>
            <p:ph type="title"/>
          </p:nvPr>
        </p:nvSpPr>
        <p:spPr/>
        <p:txBody>
          <a:bodyPr/>
          <a:lstStyle/>
          <a:p>
            <a:pPr algn="ctr"/>
            <a:r>
              <a:rPr lang="en-US" dirty="0">
                <a:latin typeface="Cochin" panose="02000603020000020003" pitchFamily="2" charset="0"/>
              </a:rPr>
              <a:t>…yet, over</a:t>
            </a:r>
            <a:r>
              <a:rPr lang="en-US" dirty="0">
                <a:solidFill>
                  <a:srgbClr val="FF0000"/>
                </a:solidFill>
                <a:latin typeface="Cochin" panose="02000603020000020003" pitchFamily="2" charset="0"/>
              </a:rPr>
              <a:t>look</a:t>
            </a:r>
            <a:r>
              <a:rPr lang="en-US" dirty="0">
                <a:latin typeface="Cochin" panose="02000603020000020003" pitchFamily="2" charset="0"/>
              </a:rPr>
              <a:t>ed and un</a:t>
            </a:r>
            <a:r>
              <a:rPr lang="en-US" dirty="0">
                <a:solidFill>
                  <a:srgbClr val="FF0000"/>
                </a:solidFill>
                <a:latin typeface="Cochin" panose="02000603020000020003" pitchFamily="2" charset="0"/>
              </a:rPr>
              <a:t>see</a:t>
            </a:r>
            <a:r>
              <a:rPr lang="en-US" dirty="0">
                <a:latin typeface="Cochin" panose="02000603020000020003" pitchFamily="2" charset="0"/>
              </a:rPr>
              <a:t>n…until now</a:t>
            </a:r>
          </a:p>
        </p:txBody>
      </p:sp>
      <p:sp>
        <p:nvSpPr>
          <p:cNvPr id="6" name="Content Placeholder 5">
            <a:extLst>
              <a:ext uri="{FF2B5EF4-FFF2-40B4-BE49-F238E27FC236}">
                <a16:creationId xmlns:a16="http://schemas.microsoft.com/office/drawing/2014/main" id="{8BD16FBA-9D94-5A40-B610-F4F62C797DF7}"/>
              </a:ext>
            </a:extLst>
          </p:cNvPr>
          <p:cNvSpPr>
            <a:spLocks noGrp="1"/>
          </p:cNvSpPr>
          <p:nvPr>
            <p:ph sz="half" idx="1"/>
          </p:nvPr>
        </p:nvSpPr>
        <p:spPr/>
        <p:txBody>
          <a:bodyPr>
            <a:normAutofit/>
          </a:bodyPr>
          <a:lstStyle/>
          <a:p>
            <a:pPr marL="0" indent="0" algn="just">
              <a:buNone/>
            </a:pPr>
            <a:r>
              <a:rPr lang="en-US" sz="3600" b="1" i="1" cap="small" dirty="0">
                <a:latin typeface="Cochin" panose="02000603020000020003" pitchFamily="2" charset="0"/>
              </a:rPr>
              <a:t>I am suddenly visible</a:t>
            </a:r>
            <a:r>
              <a:rPr lang="en-US" sz="4000" dirty="0">
                <a:latin typeface="Cochin" panose="02000603020000020003" pitchFamily="2" charset="0"/>
              </a:rPr>
              <a:t>.</a:t>
            </a:r>
            <a:r>
              <a:rPr lang="en-US" dirty="0">
                <a:latin typeface="Cochin" panose="02000603020000020003" pitchFamily="2" charset="0"/>
              </a:rPr>
              <a:t>  </a:t>
            </a:r>
          </a:p>
          <a:p>
            <a:pPr marL="0" indent="0" algn="just">
              <a:buNone/>
            </a:pPr>
            <a:endParaRPr lang="en-US" sz="2000" dirty="0">
              <a:latin typeface="Cochin" panose="02000603020000020003" pitchFamily="2" charset="0"/>
            </a:endParaRPr>
          </a:p>
          <a:p>
            <a:pPr marL="0" indent="0" algn="just">
              <a:buNone/>
            </a:pPr>
            <a:r>
              <a:rPr lang="en-US" sz="2000" dirty="0">
                <a:latin typeface="Cochin" panose="02000603020000020003" pitchFamily="2" charset="0"/>
              </a:rPr>
              <a:t>It is more than a bit bizarre if not outright tragic to admit that a three-time Black Ivy with a larger-than-life persona has spent her entire life until now as invisible, but is indeed true. </a:t>
            </a:r>
          </a:p>
          <a:p>
            <a:pPr marL="0" indent="0" algn="just">
              <a:buNone/>
            </a:pPr>
            <a:endParaRPr lang="en-US" sz="2000" dirty="0">
              <a:latin typeface="Cochin" panose="02000603020000020003" pitchFamily="2" charset="0"/>
            </a:endParaRPr>
          </a:p>
          <a:p>
            <a:pPr marL="0" indent="0" algn="just">
              <a:buNone/>
            </a:pPr>
            <a:r>
              <a:rPr lang="en-US" sz="2000" dirty="0">
                <a:latin typeface="Cochin" panose="02000603020000020003" pitchFamily="2" charset="0"/>
              </a:rPr>
              <a:t>My newly visible status while long overdue is still rather disconcerting. It begs the question of who, exactly, has been being seen for the past five decades?</a:t>
            </a:r>
          </a:p>
          <a:p>
            <a:pPr marL="0" indent="0" algn="just">
              <a:buNone/>
            </a:pPr>
            <a:endParaRPr lang="en-US" sz="2000" dirty="0">
              <a:latin typeface="Cochin" panose="02000603020000020003" pitchFamily="2" charset="0"/>
            </a:endParaRPr>
          </a:p>
          <a:p>
            <a:pPr marL="0" indent="0" algn="just">
              <a:buNone/>
            </a:pPr>
            <a:endParaRPr lang="en-US" sz="2000" dirty="0">
              <a:latin typeface="Cochin" panose="02000603020000020003" pitchFamily="2" charset="0"/>
            </a:endParaRPr>
          </a:p>
        </p:txBody>
      </p:sp>
      <p:pic>
        <p:nvPicPr>
          <p:cNvPr id="7" name="Content Placeholder 6">
            <a:extLst>
              <a:ext uri="{FF2B5EF4-FFF2-40B4-BE49-F238E27FC236}">
                <a16:creationId xmlns:a16="http://schemas.microsoft.com/office/drawing/2014/main" id="{B0E291A9-822F-8DC0-C257-0E814C76BDFA}"/>
              </a:ext>
            </a:extLst>
          </p:cNvPr>
          <p:cNvPicPr>
            <a:picLocks noGrp="1" noChangeAspect="1"/>
          </p:cNvPicPr>
          <p:nvPr>
            <p:ph sz="half" idx="2"/>
          </p:nvPr>
        </p:nvPicPr>
        <p:blipFill>
          <a:blip r:embed="rId3"/>
          <a:stretch>
            <a:fillRect/>
          </a:stretch>
        </p:blipFill>
        <p:spPr>
          <a:xfrm>
            <a:off x="7081801" y="1690688"/>
            <a:ext cx="3886199" cy="5029200"/>
          </a:xfrm>
          <a:prstGeom prst="rect">
            <a:avLst/>
          </a:prstGeom>
        </p:spPr>
      </p:pic>
    </p:spTree>
    <p:extLst>
      <p:ext uri="{BB962C8B-B14F-4D97-AF65-F5344CB8AC3E}">
        <p14:creationId xmlns:p14="http://schemas.microsoft.com/office/powerpoint/2010/main" val="109546994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8920AC2-6B6F-AD17-176B-852042EDE9A4}"/>
              </a:ext>
            </a:extLst>
          </p:cNvPr>
          <p:cNvPicPr>
            <a:picLocks noChangeAspect="1"/>
          </p:cNvPicPr>
          <p:nvPr/>
        </p:nvPicPr>
        <p:blipFill>
          <a:blip r:embed="rId2"/>
          <a:stretch>
            <a:fillRect/>
          </a:stretch>
        </p:blipFill>
        <p:spPr>
          <a:xfrm>
            <a:off x="1859499" y="228600"/>
            <a:ext cx="8473001" cy="6400800"/>
          </a:xfrm>
          <a:prstGeom prst="rect">
            <a:avLst/>
          </a:prstGeom>
        </p:spPr>
      </p:pic>
    </p:spTree>
    <p:extLst>
      <p:ext uri="{BB962C8B-B14F-4D97-AF65-F5344CB8AC3E}">
        <p14:creationId xmlns:p14="http://schemas.microsoft.com/office/powerpoint/2010/main" val="172548542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B94CDF-2010-FE63-85BB-C7F6AF947EC4}"/>
              </a:ext>
            </a:extLst>
          </p:cNvPr>
          <p:cNvPicPr>
            <a:picLocks noChangeAspect="1"/>
          </p:cNvPicPr>
          <p:nvPr/>
        </p:nvPicPr>
        <p:blipFill>
          <a:blip r:embed="rId2"/>
          <a:stretch>
            <a:fillRect/>
          </a:stretch>
        </p:blipFill>
        <p:spPr>
          <a:xfrm>
            <a:off x="2094047" y="228600"/>
            <a:ext cx="8003905" cy="6400800"/>
          </a:xfrm>
          <a:prstGeom prst="rect">
            <a:avLst/>
          </a:prstGeom>
        </p:spPr>
      </p:pic>
    </p:spTree>
    <p:extLst>
      <p:ext uri="{BB962C8B-B14F-4D97-AF65-F5344CB8AC3E}">
        <p14:creationId xmlns:p14="http://schemas.microsoft.com/office/powerpoint/2010/main" val="2931937550"/>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82D22C-3EBA-4CA8-5D0F-84A85CD524DF}"/>
              </a:ext>
            </a:extLst>
          </p:cNvPr>
          <p:cNvPicPr>
            <a:picLocks noChangeAspect="1"/>
          </p:cNvPicPr>
          <p:nvPr/>
        </p:nvPicPr>
        <p:blipFill>
          <a:blip r:embed="rId2"/>
          <a:stretch>
            <a:fillRect/>
          </a:stretch>
        </p:blipFill>
        <p:spPr>
          <a:xfrm>
            <a:off x="7084966" y="228600"/>
            <a:ext cx="4911382" cy="6400800"/>
          </a:xfrm>
          <a:prstGeom prst="rect">
            <a:avLst/>
          </a:prstGeom>
        </p:spPr>
      </p:pic>
      <p:pic>
        <p:nvPicPr>
          <p:cNvPr id="3" name="Picture 2">
            <a:extLst>
              <a:ext uri="{FF2B5EF4-FFF2-40B4-BE49-F238E27FC236}">
                <a16:creationId xmlns:a16="http://schemas.microsoft.com/office/drawing/2014/main" id="{4F45FB2E-DD4D-3E30-CC34-2A2A3F21939C}"/>
              </a:ext>
            </a:extLst>
          </p:cNvPr>
          <p:cNvPicPr>
            <a:picLocks noChangeAspect="1"/>
          </p:cNvPicPr>
          <p:nvPr/>
        </p:nvPicPr>
        <p:blipFill>
          <a:blip r:embed="rId3"/>
          <a:stretch>
            <a:fillRect/>
          </a:stretch>
        </p:blipFill>
        <p:spPr>
          <a:xfrm>
            <a:off x="100209" y="228600"/>
            <a:ext cx="6831199" cy="6400800"/>
          </a:xfrm>
          <a:prstGeom prst="rect">
            <a:avLst/>
          </a:prstGeom>
        </p:spPr>
      </p:pic>
    </p:spTree>
    <p:extLst>
      <p:ext uri="{BB962C8B-B14F-4D97-AF65-F5344CB8AC3E}">
        <p14:creationId xmlns:p14="http://schemas.microsoft.com/office/powerpoint/2010/main" val="362070488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10928-A97E-07CC-1E80-D56D07619A89}"/>
              </a:ext>
            </a:extLst>
          </p:cNvPr>
          <p:cNvPicPr>
            <a:picLocks noChangeAspect="1"/>
          </p:cNvPicPr>
          <p:nvPr/>
        </p:nvPicPr>
        <p:blipFill>
          <a:blip r:embed="rId2"/>
          <a:stretch>
            <a:fillRect/>
          </a:stretch>
        </p:blipFill>
        <p:spPr>
          <a:xfrm>
            <a:off x="0" y="1148563"/>
            <a:ext cx="7772400" cy="4349223"/>
          </a:xfrm>
          <a:prstGeom prst="rect">
            <a:avLst/>
          </a:prstGeom>
        </p:spPr>
      </p:pic>
      <p:pic>
        <p:nvPicPr>
          <p:cNvPr id="5" name="Picture 4">
            <a:extLst>
              <a:ext uri="{FF2B5EF4-FFF2-40B4-BE49-F238E27FC236}">
                <a16:creationId xmlns:a16="http://schemas.microsoft.com/office/drawing/2014/main" id="{540C2FB0-F96D-7215-FCA4-989050CD8ED9}"/>
              </a:ext>
            </a:extLst>
          </p:cNvPr>
          <p:cNvPicPr>
            <a:picLocks noChangeAspect="1"/>
          </p:cNvPicPr>
          <p:nvPr/>
        </p:nvPicPr>
        <p:blipFill>
          <a:blip r:embed="rId3"/>
          <a:stretch>
            <a:fillRect/>
          </a:stretch>
        </p:blipFill>
        <p:spPr>
          <a:xfrm>
            <a:off x="7878072" y="122775"/>
            <a:ext cx="4200525" cy="6400800"/>
          </a:xfrm>
          <a:prstGeom prst="rect">
            <a:avLst/>
          </a:prstGeom>
        </p:spPr>
      </p:pic>
    </p:spTree>
    <p:extLst>
      <p:ext uri="{BB962C8B-B14F-4D97-AF65-F5344CB8AC3E}">
        <p14:creationId xmlns:p14="http://schemas.microsoft.com/office/powerpoint/2010/main" val="214565299"/>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8A36F1-C592-D133-72B2-6735C6E9C84B}"/>
              </a:ext>
            </a:extLst>
          </p:cNvPr>
          <p:cNvPicPr>
            <a:picLocks noChangeAspect="1"/>
          </p:cNvPicPr>
          <p:nvPr/>
        </p:nvPicPr>
        <p:blipFill>
          <a:blip r:embed="rId2"/>
          <a:stretch>
            <a:fillRect/>
          </a:stretch>
        </p:blipFill>
        <p:spPr>
          <a:xfrm>
            <a:off x="2280634" y="0"/>
            <a:ext cx="7630732" cy="6858000"/>
          </a:xfrm>
          <a:prstGeom prst="rect">
            <a:avLst/>
          </a:prstGeom>
        </p:spPr>
      </p:pic>
    </p:spTree>
    <p:extLst>
      <p:ext uri="{BB962C8B-B14F-4D97-AF65-F5344CB8AC3E}">
        <p14:creationId xmlns:p14="http://schemas.microsoft.com/office/powerpoint/2010/main" val="403105199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9F629-100E-9C24-EED9-F3193E639199}"/>
              </a:ext>
            </a:extLst>
          </p:cNvPr>
          <p:cNvPicPr>
            <a:picLocks noChangeAspect="1"/>
          </p:cNvPicPr>
          <p:nvPr/>
        </p:nvPicPr>
        <p:blipFill>
          <a:blip r:embed="rId2"/>
          <a:stretch>
            <a:fillRect/>
          </a:stretch>
        </p:blipFill>
        <p:spPr>
          <a:xfrm>
            <a:off x="1513710" y="228600"/>
            <a:ext cx="9164579" cy="6400800"/>
          </a:xfrm>
          <a:prstGeom prst="rect">
            <a:avLst/>
          </a:prstGeom>
        </p:spPr>
      </p:pic>
    </p:spTree>
    <p:extLst>
      <p:ext uri="{BB962C8B-B14F-4D97-AF65-F5344CB8AC3E}">
        <p14:creationId xmlns:p14="http://schemas.microsoft.com/office/powerpoint/2010/main" val="271621701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86AF55-FAF4-08FE-6075-EA6C47C4E9B0}"/>
              </a:ext>
            </a:extLst>
          </p:cNvPr>
          <p:cNvPicPr>
            <a:picLocks noChangeAspect="1"/>
          </p:cNvPicPr>
          <p:nvPr/>
        </p:nvPicPr>
        <p:blipFill>
          <a:blip r:embed="rId2"/>
          <a:stretch>
            <a:fillRect/>
          </a:stretch>
        </p:blipFill>
        <p:spPr>
          <a:xfrm>
            <a:off x="367473" y="228600"/>
            <a:ext cx="11457053" cy="6400800"/>
          </a:xfrm>
          <a:prstGeom prst="rect">
            <a:avLst/>
          </a:prstGeom>
        </p:spPr>
      </p:pic>
    </p:spTree>
    <p:extLst>
      <p:ext uri="{BB962C8B-B14F-4D97-AF65-F5344CB8AC3E}">
        <p14:creationId xmlns:p14="http://schemas.microsoft.com/office/powerpoint/2010/main" val="3389611124"/>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05E2E6FD-904C-17AA-D86E-7F92297E7AE0}"/>
              </a:ext>
            </a:extLst>
          </p:cNvPr>
          <p:cNvPicPr>
            <a:picLocks noChangeAspect="1"/>
          </p:cNvPicPr>
          <p:nvPr/>
        </p:nvPicPr>
        <p:blipFill>
          <a:blip r:embed="rId2"/>
          <a:stretch>
            <a:fillRect/>
          </a:stretch>
        </p:blipFill>
        <p:spPr>
          <a:xfrm>
            <a:off x="1407974" y="228600"/>
            <a:ext cx="9376051" cy="6400800"/>
          </a:xfrm>
          <a:prstGeom prst="rect">
            <a:avLst/>
          </a:prstGeom>
        </p:spPr>
      </p:pic>
    </p:spTree>
    <p:extLst>
      <p:ext uri="{BB962C8B-B14F-4D97-AF65-F5344CB8AC3E}">
        <p14:creationId xmlns:p14="http://schemas.microsoft.com/office/powerpoint/2010/main" val="180268964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DF1C1-5655-E9E0-B6FE-73207C516F01}"/>
              </a:ext>
            </a:extLst>
          </p:cNvPr>
          <p:cNvPicPr>
            <a:picLocks noChangeAspect="1"/>
          </p:cNvPicPr>
          <p:nvPr/>
        </p:nvPicPr>
        <p:blipFill>
          <a:blip r:embed="rId2"/>
          <a:stretch>
            <a:fillRect/>
          </a:stretch>
        </p:blipFill>
        <p:spPr>
          <a:xfrm>
            <a:off x="1658470" y="-1"/>
            <a:ext cx="8875059" cy="6858000"/>
          </a:xfrm>
          <a:prstGeom prst="rect">
            <a:avLst/>
          </a:prstGeom>
        </p:spPr>
      </p:pic>
    </p:spTree>
    <p:extLst>
      <p:ext uri="{BB962C8B-B14F-4D97-AF65-F5344CB8AC3E}">
        <p14:creationId xmlns:p14="http://schemas.microsoft.com/office/powerpoint/2010/main" val="4071677977"/>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1"/>
          <p:cNvSpPr/>
          <p:nvPr/>
        </p:nvSpPr>
        <p:spPr>
          <a:xfrm>
            <a:off x="1589" y="0"/>
            <a:ext cx="12185777" cy="6858000"/>
          </a:xfrm>
          <a:prstGeom prst="rect">
            <a:avLst/>
          </a:prstGeom>
          <a:solidFill>
            <a:schemeClr val="lt1"/>
          </a:solidFill>
          <a:ln>
            <a:noFill/>
          </a:ln>
        </p:spPr>
        <p:txBody>
          <a:bodyPr spcFirstLastPara="1" wrap="square" lIns="45712" tIns="22851" rIns="45712" bIns="22851" anchor="ctr" anchorCtr="0">
            <a:noAutofit/>
          </a:bodyPr>
          <a:lstStyle/>
          <a:p>
            <a:pPr algn="ctr" defTabSz="457189">
              <a:buClr>
                <a:srgbClr val="000000"/>
              </a:buClr>
              <a:buSzPts val="3600"/>
            </a:pPr>
            <a:endParaRPr kern="0">
              <a:solidFill>
                <a:srgbClr val="FFFFFF"/>
              </a:solidFill>
              <a:latin typeface="Lato Light"/>
              <a:ea typeface="Lato Light"/>
              <a:cs typeface="Lato Light"/>
              <a:sym typeface="Lato Light"/>
            </a:endParaRPr>
          </a:p>
        </p:txBody>
      </p:sp>
      <p:sp>
        <p:nvSpPr>
          <p:cNvPr id="91" name="Google Shape;91;p11"/>
          <p:cNvSpPr/>
          <p:nvPr/>
        </p:nvSpPr>
        <p:spPr>
          <a:xfrm>
            <a:off x="636045" y="636723"/>
            <a:ext cx="3999020" cy="5257799"/>
          </a:xfrm>
          <a:custGeom>
            <a:avLst/>
            <a:gdLst/>
            <a:ahLst/>
            <a:cxnLst/>
            <a:rect l="l" t="t" r="r" b="b"/>
            <a:pathLst>
              <a:path w="4634682" h="5257799" extrusionOk="0">
                <a:moveTo>
                  <a:pt x="0" y="0"/>
                </a:moveTo>
                <a:lnTo>
                  <a:pt x="4634682" y="0"/>
                </a:lnTo>
                <a:lnTo>
                  <a:pt x="4634682" y="5257799"/>
                </a:lnTo>
                <a:lnTo>
                  <a:pt x="0" y="5257799"/>
                </a:lnTo>
                <a:close/>
              </a:path>
            </a:pathLst>
          </a:custGeom>
          <a:solidFill>
            <a:schemeClr val="tx1"/>
          </a:solidFill>
          <a:ln>
            <a:noFill/>
          </a:ln>
        </p:spPr>
        <p:txBody>
          <a:bodyPr spcFirstLastPara="1" wrap="square" lIns="45712" tIns="22851" rIns="45712" bIns="22851" anchor="ctr" anchorCtr="0">
            <a:noAutofit/>
          </a:bodyPr>
          <a:lstStyle/>
          <a:p>
            <a:pPr algn="ctr" defTabSz="457189">
              <a:buClr>
                <a:srgbClr val="000000"/>
              </a:buClr>
              <a:buSzPts val="3600"/>
            </a:pPr>
            <a:endParaRPr kern="0">
              <a:solidFill>
                <a:srgbClr val="FFFFFF"/>
              </a:solidFill>
              <a:latin typeface="Lato Light"/>
              <a:ea typeface="Lato Light"/>
              <a:cs typeface="Lato Light"/>
              <a:sym typeface="Lato Light"/>
            </a:endParaRPr>
          </a:p>
        </p:txBody>
      </p:sp>
      <p:sp>
        <p:nvSpPr>
          <p:cNvPr id="92" name="Google Shape;92;p11"/>
          <p:cNvSpPr txBox="1"/>
          <p:nvPr/>
        </p:nvSpPr>
        <p:spPr>
          <a:xfrm>
            <a:off x="941787" y="963478"/>
            <a:ext cx="3387536" cy="4560971"/>
          </a:xfrm>
          <a:prstGeom prst="rect">
            <a:avLst/>
          </a:prstGeom>
          <a:noFill/>
          <a:ln>
            <a:noFill/>
          </a:ln>
        </p:spPr>
        <p:txBody>
          <a:bodyPr spcFirstLastPara="1" wrap="square" lIns="45712" tIns="22851" rIns="45712" bIns="22851" anchor="t" anchorCtr="0">
            <a:normAutofit/>
          </a:bodyPr>
          <a:lstStyle/>
          <a:p>
            <a:pPr algn="ctr" defTabSz="457189">
              <a:lnSpc>
                <a:spcPct val="90000"/>
              </a:lnSpc>
              <a:buClr>
                <a:srgbClr val="000000"/>
              </a:buClr>
              <a:buSzPts val="8000"/>
            </a:pPr>
            <a:endParaRPr lang="en-US" sz="3600" kern="0" dirty="0">
              <a:solidFill>
                <a:srgbClr val="FFFFFF"/>
              </a:solidFill>
              <a:latin typeface="Garamond" panose="02020404030301010803" pitchFamily="18" charset="0"/>
              <a:ea typeface="Lato"/>
              <a:cs typeface="Lato"/>
              <a:sym typeface="Lato"/>
            </a:endParaRPr>
          </a:p>
          <a:p>
            <a:pPr algn="ctr" defTabSz="457189">
              <a:lnSpc>
                <a:spcPct val="90000"/>
              </a:lnSpc>
              <a:buClr>
                <a:srgbClr val="000000"/>
              </a:buClr>
              <a:buSzPts val="8000"/>
            </a:pPr>
            <a:r>
              <a:rPr lang="en-US" sz="3600" kern="0" dirty="0">
                <a:solidFill>
                  <a:srgbClr val="FFFFFF"/>
                </a:solidFill>
                <a:latin typeface="Garamond" panose="02020404030301010803" pitchFamily="18" charset="0"/>
                <a:ea typeface="Lato"/>
                <a:cs typeface="Lato"/>
                <a:sym typeface="Lato"/>
              </a:rPr>
              <a:t>Environmental Justice Definition</a:t>
            </a:r>
          </a:p>
          <a:p>
            <a:pPr algn="ctr" defTabSz="457189">
              <a:lnSpc>
                <a:spcPct val="90000"/>
              </a:lnSpc>
              <a:buClr>
                <a:srgbClr val="000000"/>
              </a:buClr>
              <a:buSzPts val="8000"/>
            </a:pPr>
            <a:endParaRPr lang="en-US" sz="3600" kern="0" dirty="0">
              <a:solidFill>
                <a:srgbClr val="FFFFFF"/>
              </a:solidFill>
              <a:latin typeface="Garamond" panose="02020404030301010803" pitchFamily="18" charset="0"/>
              <a:ea typeface="Lato"/>
              <a:cs typeface="Lato"/>
              <a:sym typeface="Lato"/>
            </a:endParaRPr>
          </a:p>
          <a:p>
            <a:pPr algn="ctr" defTabSz="457189">
              <a:lnSpc>
                <a:spcPct val="90000"/>
              </a:lnSpc>
              <a:buClr>
                <a:srgbClr val="000000"/>
              </a:buClr>
              <a:buSzPts val="8000"/>
            </a:pPr>
            <a:r>
              <a:rPr lang="en-US" sz="3600" kern="0" dirty="0">
                <a:solidFill>
                  <a:srgbClr val="FFFFFF"/>
                </a:solidFill>
                <a:latin typeface="Garamond" panose="02020404030301010803" pitchFamily="18" charset="0"/>
                <a:ea typeface="Lato"/>
                <a:cs typeface="Lato"/>
                <a:sym typeface="Lato"/>
              </a:rPr>
              <a:t>Environmental Protection Agency (EPA)</a:t>
            </a:r>
          </a:p>
        </p:txBody>
      </p:sp>
      <p:sp>
        <p:nvSpPr>
          <p:cNvPr id="93" name="Google Shape;93;p11"/>
          <p:cNvSpPr/>
          <p:nvPr/>
        </p:nvSpPr>
        <p:spPr>
          <a:xfrm>
            <a:off x="4902091" y="636723"/>
            <a:ext cx="6653864" cy="5251647"/>
          </a:xfrm>
          <a:prstGeom prst="rect">
            <a:avLst/>
          </a:prstGeom>
          <a:solidFill>
            <a:schemeClr val="tx1"/>
          </a:solidFill>
          <a:ln>
            <a:noFill/>
          </a:ln>
        </p:spPr>
        <p:txBody>
          <a:bodyPr spcFirstLastPara="1" wrap="square" lIns="45712" tIns="22851" rIns="45712" bIns="22851" anchor="t" anchorCtr="0">
            <a:noAutofit/>
          </a:bodyPr>
          <a:lstStyle/>
          <a:p>
            <a:pPr defTabSz="457189">
              <a:buClr>
                <a:srgbClr val="000000"/>
              </a:buClr>
              <a:buSzPts val="3600"/>
            </a:pPr>
            <a:endParaRPr kern="0">
              <a:solidFill>
                <a:srgbClr val="7F7F7F"/>
              </a:solidFill>
              <a:latin typeface="Lato Light"/>
              <a:ea typeface="Lato Light"/>
              <a:cs typeface="Lato Light"/>
              <a:sym typeface="Lato Light"/>
            </a:endParaRPr>
          </a:p>
        </p:txBody>
      </p:sp>
      <p:sp>
        <p:nvSpPr>
          <p:cNvPr id="94" name="Google Shape;94;p11"/>
          <p:cNvSpPr/>
          <p:nvPr/>
        </p:nvSpPr>
        <p:spPr>
          <a:xfrm>
            <a:off x="5130650" y="982272"/>
            <a:ext cx="5947281" cy="4334629"/>
          </a:xfrm>
          <a:prstGeom prst="rect">
            <a:avLst/>
          </a:prstGeom>
          <a:noFill/>
          <a:ln>
            <a:noFill/>
          </a:ln>
        </p:spPr>
        <p:txBody>
          <a:bodyPr spcFirstLastPara="1" wrap="square" lIns="45712" tIns="22851" rIns="45712" bIns="22851" anchor="ctr" anchorCtr="0">
            <a:noAutofit/>
          </a:bodyPr>
          <a:lstStyle/>
          <a:p>
            <a:pPr algn="just" defTabSz="457189">
              <a:lnSpc>
                <a:spcPct val="90000"/>
              </a:lnSpc>
              <a:buClr>
                <a:srgbClr val="FEFFFF"/>
              </a:buClr>
              <a:buSzPts val="4400"/>
            </a:pPr>
            <a:r>
              <a:rPr lang="en-US" sz="2200" kern="0" dirty="0">
                <a:solidFill>
                  <a:srgbClr val="FEFFFF"/>
                </a:solidFill>
                <a:latin typeface="Garamond" panose="02020404030301010803" pitchFamily="18" charset="0"/>
                <a:ea typeface="Lato Light"/>
                <a:cs typeface="Lato Light"/>
                <a:sym typeface="Lato Light"/>
              </a:rPr>
              <a:t>The fair treatment and meaningful involvement of all people regardless of race, color, national origin, or income with respect to the development, implementation, and enforcement of environmental laws, regulations, and policies. Fair treatment means that no population, due to policy or economic disempowerment, is forced to bear a disproportionate share of the negative human health or environmental impacts of pollution or environmental consequences resulting from industrial, municipal, and commercial operations or the execution of federal, state, local and tribal programs and policies.</a:t>
            </a:r>
            <a:endParaRPr sz="700" kern="0" dirty="0">
              <a:solidFill>
                <a:srgbClr val="000000"/>
              </a:solidFill>
              <a:latin typeface="Garamond" panose="02020404030301010803" pitchFamily="18" charset="0"/>
              <a:cs typeface="Arial"/>
              <a:sym typeface="Arial"/>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1"/>
          <p:cNvSpPr/>
          <p:nvPr/>
        </p:nvSpPr>
        <p:spPr>
          <a:xfrm>
            <a:off x="1589" y="0"/>
            <a:ext cx="12185777" cy="6858000"/>
          </a:xfrm>
          <a:prstGeom prst="rect">
            <a:avLst/>
          </a:prstGeom>
          <a:solidFill>
            <a:schemeClr val="lt1"/>
          </a:solidFill>
          <a:ln>
            <a:noFill/>
          </a:ln>
        </p:spPr>
        <p:txBody>
          <a:bodyPr spcFirstLastPara="1" wrap="square" lIns="45712" tIns="22851" rIns="45712" bIns="22851" anchor="ctr" anchorCtr="0">
            <a:noAutofit/>
          </a:bodyPr>
          <a:lstStyle/>
          <a:p>
            <a:pPr algn="ctr" defTabSz="457189">
              <a:buClr>
                <a:srgbClr val="000000"/>
              </a:buClr>
              <a:buSzPts val="3600"/>
            </a:pPr>
            <a:endParaRPr kern="0">
              <a:solidFill>
                <a:srgbClr val="FFFFFF"/>
              </a:solidFill>
              <a:latin typeface="Lato Light"/>
              <a:ea typeface="Lato Light"/>
              <a:cs typeface="Lato Light"/>
              <a:sym typeface="Lato Light"/>
            </a:endParaRPr>
          </a:p>
        </p:txBody>
      </p:sp>
      <p:sp>
        <p:nvSpPr>
          <p:cNvPr id="91" name="Google Shape;91;p11"/>
          <p:cNvSpPr/>
          <p:nvPr/>
        </p:nvSpPr>
        <p:spPr>
          <a:xfrm>
            <a:off x="636045" y="636723"/>
            <a:ext cx="3999020" cy="5257799"/>
          </a:xfrm>
          <a:custGeom>
            <a:avLst/>
            <a:gdLst/>
            <a:ahLst/>
            <a:cxnLst/>
            <a:rect l="l" t="t" r="r" b="b"/>
            <a:pathLst>
              <a:path w="4634682" h="5257799" extrusionOk="0">
                <a:moveTo>
                  <a:pt x="0" y="0"/>
                </a:moveTo>
                <a:lnTo>
                  <a:pt x="4634682" y="0"/>
                </a:lnTo>
                <a:lnTo>
                  <a:pt x="4634682" y="5257799"/>
                </a:lnTo>
                <a:lnTo>
                  <a:pt x="0" y="5257799"/>
                </a:lnTo>
                <a:close/>
              </a:path>
            </a:pathLst>
          </a:custGeom>
          <a:solidFill>
            <a:schemeClr val="tx1"/>
          </a:solidFill>
          <a:ln>
            <a:noFill/>
          </a:ln>
        </p:spPr>
        <p:txBody>
          <a:bodyPr spcFirstLastPara="1" wrap="square" lIns="45712" tIns="22851" rIns="45712" bIns="22851" anchor="ctr" anchorCtr="0">
            <a:noAutofit/>
          </a:bodyPr>
          <a:lstStyle/>
          <a:p>
            <a:pPr algn="ctr" defTabSz="457189">
              <a:buClr>
                <a:srgbClr val="000000"/>
              </a:buClr>
              <a:buSzPts val="3600"/>
            </a:pPr>
            <a:endParaRPr kern="0">
              <a:solidFill>
                <a:srgbClr val="FFFFFF"/>
              </a:solidFill>
              <a:latin typeface="Lato Light"/>
              <a:ea typeface="Lato Light"/>
              <a:cs typeface="Lato Light"/>
              <a:sym typeface="Lato Light"/>
            </a:endParaRPr>
          </a:p>
        </p:txBody>
      </p:sp>
      <p:sp>
        <p:nvSpPr>
          <p:cNvPr id="92" name="Google Shape;92;p11"/>
          <p:cNvSpPr txBox="1"/>
          <p:nvPr/>
        </p:nvSpPr>
        <p:spPr>
          <a:xfrm>
            <a:off x="941787" y="869100"/>
            <a:ext cx="3387536" cy="4560971"/>
          </a:xfrm>
          <a:prstGeom prst="rect">
            <a:avLst/>
          </a:prstGeom>
          <a:noFill/>
          <a:ln>
            <a:noFill/>
          </a:ln>
        </p:spPr>
        <p:txBody>
          <a:bodyPr spcFirstLastPara="1" wrap="square" lIns="45712" tIns="22851" rIns="45712" bIns="22851" anchor="t" anchorCtr="0">
            <a:normAutofit/>
          </a:bodyPr>
          <a:lstStyle/>
          <a:p>
            <a:pPr algn="ctr" defTabSz="457189">
              <a:lnSpc>
                <a:spcPct val="90000"/>
              </a:lnSpc>
              <a:buClr>
                <a:srgbClr val="000000"/>
              </a:buClr>
              <a:buSzPts val="8000"/>
            </a:pPr>
            <a:endParaRPr lang="en-US" sz="3600" kern="0" dirty="0">
              <a:solidFill>
                <a:srgbClr val="FFFFFF"/>
              </a:solidFill>
              <a:latin typeface="Garamond" panose="02020404030301010803" pitchFamily="18" charset="0"/>
              <a:ea typeface="Lato"/>
              <a:cs typeface="Lato"/>
              <a:sym typeface="Lato"/>
            </a:endParaRPr>
          </a:p>
          <a:p>
            <a:pPr algn="ctr" defTabSz="457189">
              <a:lnSpc>
                <a:spcPct val="90000"/>
              </a:lnSpc>
              <a:buClr>
                <a:srgbClr val="000000"/>
              </a:buClr>
              <a:buSzPts val="8000"/>
            </a:pPr>
            <a:r>
              <a:rPr lang="en-US" sz="3600" kern="0" dirty="0">
                <a:solidFill>
                  <a:srgbClr val="FFFFFF"/>
                </a:solidFill>
                <a:latin typeface="Garamond" panose="02020404030301010803" pitchFamily="18" charset="0"/>
                <a:ea typeface="Lato"/>
                <a:cs typeface="Lato"/>
                <a:sym typeface="Lato"/>
              </a:rPr>
              <a:t>Environmental Justice Definition</a:t>
            </a:r>
          </a:p>
          <a:p>
            <a:pPr algn="ctr" defTabSz="457189">
              <a:lnSpc>
                <a:spcPct val="90000"/>
              </a:lnSpc>
              <a:buClr>
                <a:srgbClr val="000000"/>
              </a:buClr>
              <a:buSzPts val="8000"/>
            </a:pPr>
            <a:r>
              <a:rPr lang="en-US" sz="3600" kern="0" dirty="0">
                <a:solidFill>
                  <a:srgbClr val="FFFFFF"/>
                </a:solidFill>
                <a:latin typeface="Garamond" panose="02020404030301010803" pitchFamily="18" charset="0"/>
                <a:ea typeface="Lato"/>
                <a:cs typeface="Lato"/>
                <a:sym typeface="Lato"/>
              </a:rPr>
              <a:t>(Simplified)</a:t>
            </a:r>
            <a:endParaRPr sz="3600" kern="0" dirty="0">
              <a:solidFill>
                <a:srgbClr val="000000"/>
              </a:solidFill>
              <a:latin typeface="Garamond" panose="02020404030301010803" pitchFamily="18" charset="0"/>
              <a:cs typeface="Arial"/>
              <a:sym typeface="Arial"/>
            </a:endParaRPr>
          </a:p>
        </p:txBody>
      </p:sp>
      <p:sp>
        <p:nvSpPr>
          <p:cNvPr id="93" name="Google Shape;93;p11"/>
          <p:cNvSpPr/>
          <p:nvPr/>
        </p:nvSpPr>
        <p:spPr>
          <a:xfrm>
            <a:off x="4902091" y="636723"/>
            <a:ext cx="6653864" cy="5251647"/>
          </a:xfrm>
          <a:prstGeom prst="rect">
            <a:avLst/>
          </a:prstGeom>
          <a:solidFill>
            <a:schemeClr val="tx1"/>
          </a:solidFill>
          <a:ln>
            <a:noFill/>
          </a:ln>
        </p:spPr>
        <p:txBody>
          <a:bodyPr spcFirstLastPara="1" wrap="square" lIns="45712" tIns="22851" rIns="45712" bIns="22851" anchor="t" anchorCtr="0">
            <a:noAutofit/>
          </a:bodyPr>
          <a:lstStyle/>
          <a:p>
            <a:pPr defTabSz="457189">
              <a:buClr>
                <a:srgbClr val="000000"/>
              </a:buClr>
              <a:buSzPts val="3600"/>
            </a:pPr>
            <a:endParaRPr kern="0">
              <a:solidFill>
                <a:srgbClr val="7F7F7F"/>
              </a:solidFill>
              <a:latin typeface="Lato Light"/>
              <a:ea typeface="Lato Light"/>
              <a:cs typeface="Lato Light"/>
              <a:sym typeface="Lato Light"/>
            </a:endParaRPr>
          </a:p>
        </p:txBody>
      </p:sp>
      <p:sp>
        <p:nvSpPr>
          <p:cNvPr id="94" name="Google Shape;94;p11"/>
          <p:cNvSpPr/>
          <p:nvPr/>
        </p:nvSpPr>
        <p:spPr>
          <a:xfrm>
            <a:off x="5130650" y="982272"/>
            <a:ext cx="5947281" cy="4334629"/>
          </a:xfrm>
          <a:prstGeom prst="rect">
            <a:avLst/>
          </a:prstGeom>
          <a:noFill/>
          <a:ln>
            <a:noFill/>
          </a:ln>
        </p:spPr>
        <p:txBody>
          <a:bodyPr spcFirstLastPara="1" wrap="square" lIns="45712" tIns="22851" rIns="45712" bIns="22851" anchor="t" anchorCtr="0">
            <a:noAutofit/>
          </a:bodyPr>
          <a:lstStyle/>
          <a:p>
            <a:pPr algn="ctr" defTabSz="457189">
              <a:lnSpc>
                <a:spcPct val="90000"/>
              </a:lnSpc>
              <a:buClr>
                <a:srgbClr val="FEFFFF"/>
              </a:buClr>
              <a:buSzPts val="4400"/>
            </a:pPr>
            <a:endParaRPr lang="en-US" sz="2200" kern="0" dirty="0">
              <a:solidFill>
                <a:srgbClr val="FEFFFF"/>
              </a:solidFill>
              <a:latin typeface="Garamond" panose="02020404030301010803" pitchFamily="18" charset="0"/>
              <a:ea typeface="Lato Light"/>
              <a:cs typeface="Lato Light"/>
              <a:sym typeface="Lato Light"/>
            </a:endParaRPr>
          </a:p>
          <a:p>
            <a:pPr algn="ctr" defTabSz="457189">
              <a:lnSpc>
                <a:spcPct val="90000"/>
              </a:lnSpc>
              <a:buClr>
                <a:srgbClr val="FEFFFF"/>
              </a:buClr>
              <a:buSzPts val="4400"/>
            </a:pPr>
            <a:r>
              <a:rPr lang="en-US" sz="3600" kern="0" dirty="0">
                <a:solidFill>
                  <a:srgbClr val="FEFFFF"/>
                </a:solidFill>
                <a:latin typeface="Garamond" panose="02020404030301010803" pitchFamily="18" charset="0"/>
                <a:ea typeface="Lato Light"/>
                <a:cs typeface="Lato Light"/>
                <a:sym typeface="Lato Light"/>
              </a:rPr>
              <a:t>Once more…with editing</a:t>
            </a:r>
          </a:p>
          <a:p>
            <a:pPr algn="just" defTabSz="457189">
              <a:lnSpc>
                <a:spcPct val="90000"/>
              </a:lnSpc>
              <a:buClr>
                <a:srgbClr val="FEFFFF"/>
              </a:buClr>
              <a:buSzPts val="4400"/>
            </a:pPr>
            <a:endParaRPr lang="en-US" sz="2800" dirty="0">
              <a:solidFill>
                <a:schemeClr val="bg2"/>
              </a:solidFill>
              <a:latin typeface="Garamond" panose="02020404030301010803" pitchFamily="18" charset="0"/>
              <a:ea typeface="Raleway"/>
              <a:cs typeface="Raleway"/>
              <a:sym typeface="Raleway"/>
            </a:endParaRPr>
          </a:p>
          <a:p>
            <a:pPr algn="just" defTabSz="457189">
              <a:lnSpc>
                <a:spcPct val="90000"/>
              </a:lnSpc>
              <a:buClr>
                <a:srgbClr val="FEFFFF"/>
              </a:buClr>
              <a:buSzPts val="4400"/>
            </a:pPr>
            <a:r>
              <a:rPr lang="en-US" sz="2600" dirty="0">
                <a:solidFill>
                  <a:schemeClr val="bg2"/>
                </a:solidFill>
                <a:latin typeface="Garamond" panose="02020404030301010803" pitchFamily="18" charset="0"/>
                <a:ea typeface="Raleway"/>
                <a:cs typeface="Raleway"/>
                <a:sym typeface="Raleway"/>
              </a:rPr>
              <a:t>The </a:t>
            </a:r>
            <a:r>
              <a:rPr lang="en-US" sz="2600" b="1" dirty="0">
                <a:solidFill>
                  <a:schemeClr val="bg2"/>
                </a:solidFill>
                <a:latin typeface="Garamond" panose="02020404030301010803" pitchFamily="18" charset="0"/>
                <a:ea typeface="Raleway"/>
                <a:cs typeface="Raleway"/>
                <a:sym typeface="Raleway"/>
              </a:rPr>
              <a:t>fair treatment and meaningful involvement</a:t>
            </a:r>
            <a:r>
              <a:rPr lang="en-US" sz="2600" dirty="0">
                <a:solidFill>
                  <a:schemeClr val="bg2"/>
                </a:solidFill>
                <a:latin typeface="Garamond" panose="02020404030301010803" pitchFamily="18" charset="0"/>
                <a:ea typeface="Raleway"/>
                <a:cs typeface="Raleway"/>
                <a:sym typeface="Raleway"/>
              </a:rPr>
              <a:t> of all people regardless of race, color, national origin, or income with respect to the development, implementation, and enforcement of environmental laws, regulations, and policies</a:t>
            </a:r>
            <a:endParaRPr lang="en-US" sz="2600" kern="0" dirty="0">
              <a:solidFill>
                <a:srgbClr val="FEFFFF"/>
              </a:solidFill>
              <a:latin typeface="Garamond" panose="02020404030301010803" pitchFamily="18" charset="0"/>
              <a:ea typeface="Lato Light"/>
              <a:cs typeface="Lato Light"/>
              <a:sym typeface="Lato Light"/>
            </a:endParaRPr>
          </a:p>
          <a:p>
            <a:pPr algn="ctr" defTabSz="457189">
              <a:lnSpc>
                <a:spcPct val="90000"/>
              </a:lnSpc>
              <a:buClr>
                <a:srgbClr val="FEFFFF"/>
              </a:buClr>
              <a:buSzPts val="4400"/>
            </a:pPr>
            <a:endParaRPr sz="700" kern="0" dirty="0">
              <a:solidFill>
                <a:srgbClr val="000000"/>
              </a:solidFill>
              <a:latin typeface="Garamond" panose="02020404030301010803" pitchFamily="18" charset="0"/>
              <a:cs typeface="Arial"/>
              <a:sym typeface="Arial"/>
            </a:endParaRPr>
          </a:p>
        </p:txBody>
      </p:sp>
    </p:spTree>
    <p:extLst>
      <p:ext uri="{BB962C8B-B14F-4D97-AF65-F5344CB8AC3E}">
        <p14:creationId xmlns:p14="http://schemas.microsoft.com/office/powerpoint/2010/main" val="235149409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2"/>
          <p:cNvSpPr/>
          <p:nvPr/>
        </p:nvSpPr>
        <p:spPr>
          <a:xfrm>
            <a:off x="467810" y="448055"/>
            <a:ext cx="3413481" cy="3801257"/>
          </a:xfrm>
          <a:prstGeom prst="rect">
            <a:avLst/>
          </a:prstGeom>
          <a:solidFill>
            <a:schemeClr val="tx1"/>
          </a:solidFill>
          <a:ln>
            <a:noFill/>
          </a:ln>
        </p:spPr>
        <p:txBody>
          <a:bodyPr spcFirstLastPara="1" wrap="square" lIns="45713" tIns="22850" rIns="45713" bIns="22850" anchor="ctr" anchorCtr="0">
            <a:noAutofit/>
          </a:bodyPr>
          <a:lstStyle/>
          <a:p>
            <a:pPr algn="ctr">
              <a:buClr>
                <a:srgbClr val="000000"/>
              </a:buClr>
              <a:buSzPts val="3600"/>
            </a:pPr>
            <a:endParaRPr>
              <a:solidFill>
                <a:srgbClr val="FFFFFF"/>
              </a:solidFill>
              <a:latin typeface="Lato Light"/>
              <a:ea typeface="Lato Light"/>
              <a:cs typeface="Lato Light"/>
              <a:sym typeface="Lato Light"/>
            </a:endParaRPr>
          </a:p>
        </p:txBody>
      </p:sp>
      <p:sp>
        <p:nvSpPr>
          <p:cNvPr id="100" name="Google Shape;100;p12"/>
          <p:cNvSpPr txBox="1"/>
          <p:nvPr/>
        </p:nvSpPr>
        <p:spPr>
          <a:xfrm>
            <a:off x="303964" y="731519"/>
            <a:ext cx="3577325" cy="3237579"/>
          </a:xfrm>
          <a:prstGeom prst="rect">
            <a:avLst/>
          </a:prstGeom>
          <a:noFill/>
          <a:ln>
            <a:noFill/>
          </a:ln>
        </p:spPr>
        <p:txBody>
          <a:bodyPr spcFirstLastPara="1" wrap="square" lIns="45713" tIns="22850" rIns="45713" bIns="22850" anchor="ctr" anchorCtr="0">
            <a:normAutofit/>
          </a:bodyPr>
          <a:lstStyle/>
          <a:p>
            <a:pPr algn="ctr">
              <a:lnSpc>
                <a:spcPct val="90000"/>
              </a:lnSpc>
              <a:buClr>
                <a:srgbClr val="000000"/>
              </a:buClr>
              <a:buSzPts val="7600"/>
            </a:pPr>
            <a:r>
              <a:rPr lang="en-US" sz="3800" dirty="0">
                <a:solidFill>
                  <a:srgbClr val="FFFFFF"/>
                </a:solidFill>
                <a:latin typeface="Garamond" panose="02020404030301010803" pitchFamily="18" charset="0"/>
                <a:ea typeface="Lato"/>
                <a:cs typeface="Lato"/>
                <a:sym typeface="Lato"/>
              </a:rPr>
              <a:t>Environmental Racism</a:t>
            </a:r>
          </a:p>
          <a:p>
            <a:pPr algn="ctr">
              <a:lnSpc>
                <a:spcPct val="90000"/>
              </a:lnSpc>
              <a:buClr>
                <a:srgbClr val="000000"/>
              </a:buClr>
              <a:buSzPts val="7600"/>
            </a:pPr>
            <a:r>
              <a:rPr lang="en-US" sz="3800" dirty="0">
                <a:solidFill>
                  <a:srgbClr val="FFFFFF"/>
                </a:solidFill>
                <a:latin typeface="Garamond" panose="02020404030301010803" pitchFamily="18" charset="0"/>
                <a:ea typeface="Lato"/>
                <a:cs typeface="Lato"/>
                <a:sym typeface="Lato"/>
              </a:rPr>
              <a:t>Definition</a:t>
            </a:r>
            <a:endParaRPr sz="700" dirty="0">
              <a:solidFill>
                <a:srgbClr val="000000"/>
              </a:solidFill>
              <a:latin typeface="Garamond" panose="02020404030301010803" pitchFamily="18" charset="0"/>
              <a:sym typeface="Arial"/>
            </a:endParaRPr>
          </a:p>
        </p:txBody>
      </p:sp>
      <p:sp>
        <p:nvSpPr>
          <p:cNvPr id="101" name="Google Shape;101;p12"/>
          <p:cNvSpPr/>
          <p:nvPr/>
        </p:nvSpPr>
        <p:spPr>
          <a:xfrm>
            <a:off x="467809" y="4419227"/>
            <a:ext cx="3413480" cy="1979852"/>
          </a:xfrm>
          <a:prstGeom prst="rect">
            <a:avLst/>
          </a:prstGeom>
          <a:solidFill>
            <a:schemeClr val="tx1">
              <a:lumMod val="75000"/>
              <a:alpha val="94509"/>
            </a:schemeClr>
          </a:solidFill>
          <a:ln>
            <a:noFill/>
          </a:ln>
        </p:spPr>
        <p:txBody>
          <a:bodyPr spcFirstLastPara="1" wrap="square" lIns="45713" tIns="22850" rIns="45713" bIns="22850" anchor="ctr" anchorCtr="0">
            <a:noAutofit/>
          </a:bodyPr>
          <a:lstStyle/>
          <a:p>
            <a:pPr algn="ctr">
              <a:buClr>
                <a:srgbClr val="000000"/>
              </a:buClr>
              <a:buSzPts val="3600"/>
            </a:pPr>
            <a:endParaRPr>
              <a:solidFill>
                <a:srgbClr val="FFFFFF"/>
              </a:solidFill>
              <a:latin typeface="Lato Light"/>
              <a:ea typeface="Lato Light"/>
              <a:cs typeface="Lato Light"/>
              <a:sym typeface="Lato Light"/>
            </a:endParaRPr>
          </a:p>
        </p:txBody>
      </p:sp>
      <p:sp>
        <p:nvSpPr>
          <p:cNvPr id="102" name="Google Shape;102;p12"/>
          <p:cNvSpPr/>
          <p:nvPr/>
        </p:nvSpPr>
        <p:spPr>
          <a:xfrm>
            <a:off x="4045137" y="448055"/>
            <a:ext cx="7686473" cy="5952745"/>
          </a:xfrm>
          <a:prstGeom prst="rect">
            <a:avLst/>
          </a:prstGeom>
          <a:solidFill>
            <a:schemeClr val="bg1">
              <a:alpha val="20000"/>
            </a:schemeClr>
          </a:solidFill>
          <a:ln>
            <a:noFill/>
          </a:ln>
        </p:spPr>
        <p:txBody>
          <a:bodyPr spcFirstLastPara="1" wrap="square" lIns="45713" tIns="22850" rIns="45713" bIns="22850" anchor="ctr" anchorCtr="0">
            <a:noAutofit/>
          </a:bodyPr>
          <a:lstStyle/>
          <a:p>
            <a:pPr algn="ctr">
              <a:buClr>
                <a:srgbClr val="000000"/>
              </a:buClr>
              <a:buSzPts val="3600"/>
            </a:pPr>
            <a:endParaRPr>
              <a:solidFill>
                <a:schemeClr val="lt1"/>
              </a:solidFill>
              <a:latin typeface="Lato Light"/>
              <a:ea typeface="Lato Light"/>
              <a:cs typeface="Lato Light"/>
              <a:sym typeface="Lato Light"/>
            </a:endParaRPr>
          </a:p>
        </p:txBody>
      </p:sp>
      <p:sp>
        <p:nvSpPr>
          <p:cNvPr id="103" name="Google Shape;103;p12"/>
          <p:cNvSpPr/>
          <p:nvPr/>
        </p:nvSpPr>
        <p:spPr>
          <a:xfrm>
            <a:off x="4380156" y="686862"/>
            <a:ext cx="7035759" cy="5475129"/>
          </a:xfrm>
          <a:prstGeom prst="rect">
            <a:avLst/>
          </a:prstGeom>
          <a:noFill/>
          <a:ln>
            <a:noFill/>
          </a:ln>
        </p:spPr>
        <p:txBody>
          <a:bodyPr spcFirstLastPara="1" wrap="square" lIns="45713" tIns="22850" rIns="45713" bIns="22850" anchor="ctr" anchorCtr="0">
            <a:noAutofit/>
          </a:bodyPr>
          <a:lstStyle/>
          <a:p>
            <a:pPr algn="just">
              <a:lnSpc>
                <a:spcPct val="90000"/>
              </a:lnSpc>
              <a:buClr>
                <a:schemeClr val="dk1"/>
              </a:buClr>
              <a:buSzPts val="5200"/>
            </a:pPr>
            <a:r>
              <a:rPr lang="en-US" sz="2600" dirty="0">
                <a:latin typeface="Garamond" panose="02020404030301010803" pitchFamily="18" charset="0"/>
                <a:ea typeface="Lato Light"/>
                <a:cs typeface="Lato Light"/>
                <a:sym typeface="Lato Light"/>
              </a:rPr>
              <a:t>Any environmental policy, practice, or directive that differentially affects or disadvantages (whether intended or unintended) individuals, groups, or communities based on race or color</a:t>
            </a:r>
            <a:endParaRPr sz="700" dirty="0">
              <a:latin typeface="Garamond" panose="02020404030301010803" pitchFamily="18" charset="0"/>
              <a:sym typeface="Arial"/>
            </a:endParaRP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3"/>
          <p:cNvSpPr/>
          <p:nvPr/>
        </p:nvSpPr>
        <p:spPr>
          <a:xfrm>
            <a:off x="467811" y="448056"/>
            <a:ext cx="3413480" cy="3801257"/>
          </a:xfrm>
          <a:prstGeom prst="rect">
            <a:avLst/>
          </a:prstGeom>
          <a:solidFill>
            <a:schemeClr val="tx1"/>
          </a:solidFill>
          <a:ln>
            <a:noFill/>
          </a:ln>
        </p:spPr>
        <p:txBody>
          <a:bodyPr spcFirstLastPara="1" wrap="square" lIns="45712" tIns="22851" rIns="45712" bIns="22851" anchor="ctr" anchorCtr="0">
            <a:noAutofit/>
          </a:bodyPr>
          <a:lstStyle/>
          <a:p>
            <a:pPr algn="ctr" defTabSz="457189">
              <a:buClr>
                <a:srgbClr val="000000"/>
              </a:buClr>
              <a:buSzPts val="3600"/>
            </a:pPr>
            <a:endParaRPr kern="0">
              <a:solidFill>
                <a:srgbClr val="FFFFFF"/>
              </a:solidFill>
              <a:latin typeface="Lato Light"/>
              <a:ea typeface="Lato Light"/>
              <a:cs typeface="Lato Light"/>
              <a:sym typeface="Lato Light"/>
            </a:endParaRPr>
          </a:p>
        </p:txBody>
      </p:sp>
      <p:sp>
        <p:nvSpPr>
          <p:cNvPr id="109" name="Google Shape;109;p13"/>
          <p:cNvSpPr txBox="1"/>
          <p:nvPr/>
        </p:nvSpPr>
        <p:spPr>
          <a:xfrm>
            <a:off x="625043" y="731519"/>
            <a:ext cx="3256247" cy="3237579"/>
          </a:xfrm>
          <a:prstGeom prst="rect">
            <a:avLst/>
          </a:prstGeom>
          <a:noFill/>
          <a:ln>
            <a:noFill/>
          </a:ln>
        </p:spPr>
        <p:txBody>
          <a:bodyPr spcFirstLastPara="1" wrap="square" lIns="45712" tIns="22851" rIns="45712" bIns="22851" anchor="t" anchorCtr="0">
            <a:normAutofit/>
          </a:bodyPr>
          <a:lstStyle/>
          <a:p>
            <a:pPr defTabSz="457189">
              <a:lnSpc>
                <a:spcPct val="90000"/>
              </a:lnSpc>
              <a:buClr>
                <a:srgbClr val="000000"/>
              </a:buClr>
              <a:buSzPts val="7600"/>
            </a:pPr>
            <a:r>
              <a:rPr lang="en-US" sz="3800" kern="0" dirty="0">
                <a:solidFill>
                  <a:srgbClr val="FFFFFF"/>
                </a:solidFill>
                <a:latin typeface="Garamond" panose="02020404030301010803" pitchFamily="18" charset="0"/>
                <a:ea typeface="Lato"/>
                <a:cs typeface="Lato"/>
                <a:sym typeface="Lato"/>
              </a:rPr>
              <a:t>Facts:</a:t>
            </a:r>
            <a:endParaRPr sz="3800" kern="0" dirty="0">
              <a:solidFill>
                <a:srgbClr val="FFFFFF"/>
              </a:solidFill>
              <a:latin typeface="Garamond" panose="02020404030301010803" pitchFamily="18" charset="0"/>
              <a:ea typeface="Lato"/>
              <a:cs typeface="Lato"/>
              <a:sym typeface="Lato"/>
            </a:endParaRPr>
          </a:p>
        </p:txBody>
      </p:sp>
      <p:sp>
        <p:nvSpPr>
          <p:cNvPr id="110" name="Google Shape;110;p13"/>
          <p:cNvSpPr/>
          <p:nvPr/>
        </p:nvSpPr>
        <p:spPr>
          <a:xfrm>
            <a:off x="467809" y="4419227"/>
            <a:ext cx="3413480" cy="1979852"/>
          </a:xfrm>
          <a:prstGeom prst="rect">
            <a:avLst/>
          </a:prstGeom>
          <a:solidFill>
            <a:schemeClr val="tx1">
              <a:alpha val="94509"/>
            </a:schemeClr>
          </a:solidFill>
          <a:ln>
            <a:noFill/>
          </a:ln>
        </p:spPr>
        <p:txBody>
          <a:bodyPr spcFirstLastPara="1" wrap="square" lIns="45712" tIns="22851" rIns="45712" bIns="22851" anchor="ctr" anchorCtr="0">
            <a:noAutofit/>
          </a:bodyPr>
          <a:lstStyle/>
          <a:p>
            <a:pPr algn="ctr" defTabSz="457189">
              <a:buClr>
                <a:srgbClr val="000000"/>
              </a:buClr>
              <a:buSzPts val="3600"/>
            </a:pPr>
            <a:endParaRPr kern="0">
              <a:solidFill>
                <a:srgbClr val="FFFFFF"/>
              </a:solidFill>
              <a:latin typeface="Lato Light"/>
              <a:ea typeface="Lato Light"/>
              <a:cs typeface="Lato Light"/>
              <a:sym typeface="Lato Light"/>
            </a:endParaRPr>
          </a:p>
        </p:txBody>
      </p:sp>
      <p:sp>
        <p:nvSpPr>
          <p:cNvPr id="111" name="Google Shape;111;p13"/>
          <p:cNvSpPr/>
          <p:nvPr/>
        </p:nvSpPr>
        <p:spPr>
          <a:xfrm>
            <a:off x="4444777" y="692911"/>
            <a:ext cx="6495939" cy="664197"/>
          </a:xfrm>
          <a:prstGeom prst="rect">
            <a:avLst/>
          </a:prstGeom>
          <a:noFill/>
          <a:ln>
            <a:noFill/>
          </a:ln>
        </p:spPr>
        <p:txBody>
          <a:bodyPr spcFirstLastPara="1" wrap="square" lIns="45712" tIns="22851" rIns="45712" bIns="22851" anchor="ctr" anchorCtr="0">
            <a:noAutofit/>
          </a:bodyPr>
          <a:lstStyle/>
          <a:p>
            <a:pPr defTabSz="457189">
              <a:buClr>
                <a:srgbClr val="000000"/>
              </a:buClr>
              <a:buSzPts val="5400"/>
            </a:pPr>
            <a:r>
              <a:rPr lang="en-US" sz="2400" kern="0" dirty="0">
                <a:latin typeface="Garamond" panose="02020404030301010803" pitchFamily="18" charset="0"/>
                <a:ea typeface="Lato Light"/>
                <a:cs typeface="Lato Light"/>
                <a:sym typeface="Lato Light"/>
              </a:rPr>
              <a:t>&gt;50% residents who live &lt;2 miles from toxic waste facilities are POC</a:t>
            </a:r>
            <a:endParaRPr lang="en-US" sz="2400" kern="0" dirty="0">
              <a:latin typeface="Garamond" panose="02020404030301010803" pitchFamily="18" charset="0"/>
              <a:cs typeface="Arial"/>
              <a:sym typeface="Arial"/>
            </a:endParaRPr>
          </a:p>
        </p:txBody>
      </p:sp>
      <p:sp>
        <p:nvSpPr>
          <p:cNvPr id="2" name="Google Shape;111;p13">
            <a:extLst>
              <a:ext uri="{FF2B5EF4-FFF2-40B4-BE49-F238E27FC236}">
                <a16:creationId xmlns:a16="http://schemas.microsoft.com/office/drawing/2014/main" id="{F8FAC9DE-1AA6-B7F3-0041-1570DE29085D}"/>
              </a:ext>
            </a:extLst>
          </p:cNvPr>
          <p:cNvSpPr/>
          <p:nvPr/>
        </p:nvSpPr>
        <p:spPr>
          <a:xfrm>
            <a:off x="4519641" y="1667257"/>
            <a:ext cx="6495939" cy="1045047"/>
          </a:xfrm>
          <a:prstGeom prst="rect">
            <a:avLst/>
          </a:prstGeom>
          <a:solidFill>
            <a:schemeClr val="bg1">
              <a:alpha val="20000"/>
            </a:schemeClr>
          </a:solidFill>
          <a:ln>
            <a:noFill/>
          </a:ln>
        </p:spPr>
        <p:txBody>
          <a:bodyPr spcFirstLastPara="1" wrap="square" lIns="45712" tIns="22851" rIns="45712" bIns="22851" anchor="ctr" anchorCtr="0">
            <a:noAutofit/>
          </a:bodyPr>
          <a:lstStyle/>
          <a:p>
            <a:pPr defTabSz="457189">
              <a:buClr>
                <a:srgbClr val="000000"/>
              </a:buClr>
              <a:buSzPts val="5400"/>
            </a:pPr>
            <a:r>
              <a:rPr lang="en-US" sz="2400" kern="0" dirty="0">
                <a:latin typeface="Garamond" panose="02020404030301010803" pitchFamily="18" charset="0"/>
                <a:ea typeface="Lato Light"/>
                <a:cs typeface="Lato Light"/>
                <a:sym typeface="Lato Light"/>
              </a:rPr>
              <a:t>53% of people living within 3 miles of the worst polluting coal plants are POC</a:t>
            </a:r>
            <a:endParaRPr lang="en-US" sz="2400" kern="0" dirty="0">
              <a:latin typeface="Garamond" panose="02020404030301010803" pitchFamily="18" charset="0"/>
              <a:cs typeface="Arial"/>
              <a:sym typeface="Arial"/>
            </a:endParaRPr>
          </a:p>
        </p:txBody>
      </p:sp>
      <p:sp>
        <p:nvSpPr>
          <p:cNvPr id="4" name="TextBox 3">
            <a:extLst>
              <a:ext uri="{FF2B5EF4-FFF2-40B4-BE49-F238E27FC236}">
                <a16:creationId xmlns:a16="http://schemas.microsoft.com/office/drawing/2014/main" id="{33C49718-C6F6-BAAE-573E-E690A6AFCC21}"/>
              </a:ext>
            </a:extLst>
          </p:cNvPr>
          <p:cNvSpPr txBox="1"/>
          <p:nvPr/>
        </p:nvSpPr>
        <p:spPr>
          <a:xfrm>
            <a:off x="4444777" y="3022451"/>
            <a:ext cx="6096000" cy="1569660"/>
          </a:xfrm>
          <a:prstGeom prst="rect">
            <a:avLst/>
          </a:prstGeom>
          <a:noFill/>
        </p:spPr>
        <p:txBody>
          <a:bodyPr wrap="square">
            <a:spAutoFit/>
          </a:bodyPr>
          <a:lstStyle/>
          <a:p>
            <a:pPr defTabSz="457189">
              <a:buClr>
                <a:srgbClr val="000000"/>
              </a:buClr>
              <a:buSzPts val="5400"/>
            </a:pPr>
            <a:r>
              <a:rPr lang="en-US" sz="2400" kern="0" dirty="0">
                <a:latin typeface="Garamond" panose="02020404030301010803" pitchFamily="18" charset="0"/>
                <a:ea typeface="Lato Light"/>
                <a:cs typeface="Lato Light"/>
                <a:sym typeface="Lato Light"/>
              </a:rPr>
              <a:t>Communities below the poverty line have a 35% higher burden of particulate matter emissions compared to the overall population (54% for Black residents)</a:t>
            </a:r>
            <a:endParaRPr lang="en-US" sz="400" kern="0" dirty="0">
              <a:latin typeface="Garamond" panose="02020404030301010803" pitchFamily="18" charset="0"/>
              <a:cs typeface="Arial"/>
              <a:sym typeface="Arial"/>
            </a:endParaRPr>
          </a:p>
        </p:txBody>
      </p:sp>
      <p:sp>
        <p:nvSpPr>
          <p:cNvPr id="6" name="TextBox 5">
            <a:extLst>
              <a:ext uri="{FF2B5EF4-FFF2-40B4-BE49-F238E27FC236}">
                <a16:creationId xmlns:a16="http://schemas.microsoft.com/office/drawing/2014/main" id="{6F118C9D-7846-53BC-4578-EDFE977C8C5D}"/>
              </a:ext>
            </a:extLst>
          </p:cNvPr>
          <p:cNvSpPr txBox="1"/>
          <p:nvPr/>
        </p:nvSpPr>
        <p:spPr>
          <a:xfrm>
            <a:off x="4444777" y="4978265"/>
            <a:ext cx="6096000" cy="830997"/>
          </a:xfrm>
          <a:prstGeom prst="rect">
            <a:avLst/>
          </a:prstGeom>
          <a:noFill/>
        </p:spPr>
        <p:txBody>
          <a:bodyPr wrap="square">
            <a:spAutoFit/>
          </a:bodyPr>
          <a:lstStyle/>
          <a:p>
            <a:pPr defTabSz="457189">
              <a:buClr>
                <a:srgbClr val="000000"/>
              </a:buClr>
              <a:buSzPts val="5400"/>
            </a:pPr>
            <a:r>
              <a:rPr lang="en-US" sz="2400" kern="0" dirty="0">
                <a:latin typeface="Garamond" panose="02020404030301010803" pitchFamily="18" charset="0"/>
                <a:ea typeface="Lato Light"/>
                <a:cs typeface="Lato Light"/>
                <a:sym typeface="Lato Light"/>
              </a:rPr>
              <a:t>Black homeowners received $8,000 less in grant aid after Katrina</a:t>
            </a:r>
            <a:endParaRPr lang="en-US" sz="400" kern="0" dirty="0">
              <a:latin typeface="Garamond" panose="02020404030301010803" pitchFamily="18" charset="0"/>
              <a:cs typeface="Arial"/>
              <a:sym typeface="Arial"/>
            </a:endParaRPr>
          </a:p>
        </p:txBody>
      </p:sp>
    </p:spTree>
    <p:extLst>
      <p:ext uri="{BB962C8B-B14F-4D97-AF65-F5344CB8AC3E}">
        <p14:creationId xmlns:p14="http://schemas.microsoft.com/office/powerpoint/2010/main" val="1743394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dissolve">
                                      <p:cBhvr>
                                        <p:cTn id="7" dur="10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2" grpId="0" animBg="1"/>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ctrTitle"/>
          </p:nvPr>
        </p:nvSpPr>
        <p:spPr>
          <a:prstGeom prst="rect">
            <a:avLst/>
          </a:prstGeom>
          <a:noFill/>
          <a:ln>
            <a:noFill/>
          </a:ln>
        </p:spPr>
        <p:txBody>
          <a:bodyPr spcFirstLastPara="1" vert="horz" wrap="square" lIns="121900" tIns="121900" rIns="121900" bIns="121900" rtlCol="0" anchor="ctr" anchorCtr="0">
            <a:normAutofit/>
          </a:bodyPr>
          <a:lstStyle/>
          <a:p>
            <a:pPr>
              <a:lnSpc>
                <a:spcPct val="100000"/>
              </a:lnSpc>
              <a:spcBef>
                <a:spcPts val="0"/>
              </a:spcBef>
              <a:buSzPts val="3800"/>
            </a:pPr>
            <a:endParaRPr/>
          </a:p>
        </p:txBody>
      </p:sp>
      <p:sp>
        <p:nvSpPr>
          <p:cNvPr id="135" name="Google Shape;135;p14"/>
          <p:cNvSpPr txBox="1">
            <a:spLocks noGrp="1"/>
          </p:cNvSpPr>
          <p:nvPr>
            <p:ph type="subTitle" idx="1"/>
          </p:nvPr>
        </p:nvSpPr>
        <p:spPr>
          <a:prstGeom prst="rect">
            <a:avLst/>
          </a:prstGeom>
          <a:noFill/>
          <a:ln>
            <a:noFill/>
          </a:ln>
        </p:spPr>
        <p:txBody>
          <a:bodyPr spcFirstLastPara="1" vert="horz" wrap="square" lIns="121900" tIns="121900" rIns="121900" bIns="121900" rtlCol="0" anchor="t" anchorCtr="0">
            <a:normAutofit/>
          </a:bodyPr>
          <a:lstStyle/>
          <a:p>
            <a:pPr>
              <a:lnSpc>
                <a:spcPct val="100000"/>
              </a:lnSpc>
              <a:spcBef>
                <a:spcPts val="0"/>
              </a:spcBef>
              <a:buSzPts val="1600"/>
            </a:pPr>
            <a:endParaRPr/>
          </a:p>
        </p:txBody>
      </p:sp>
      <p:pic>
        <p:nvPicPr>
          <p:cNvPr id="136" name="Google Shape;136;p14"/>
          <p:cNvPicPr preferRelativeResize="0"/>
          <p:nvPr/>
        </p:nvPicPr>
        <p:blipFill rotWithShape="1">
          <a:blip r:embed="rId3">
            <a:alphaModFix/>
          </a:blip>
          <a:srcRect l="3842" t="1441" r="23934" b="31834"/>
          <a:stretch/>
        </p:blipFill>
        <p:spPr>
          <a:xfrm>
            <a:off x="1" y="-1082766"/>
            <a:ext cx="12344233" cy="8556268"/>
          </a:xfrm>
          <a:prstGeom prst="rect">
            <a:avLst/>
          </a:prstGeom>
          <a:noFill/>
          <a:ln>
            <a:noFill/>
          </a:ln>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7"/>
          <p:cNvPicPr preferRelativeResize="0"/>
          <p:nvPr/>
        </p:nvPicPr>
        <p:blipFill rotWithShape="1">
          <a:blip r:embed="rId3">
            <a:alphaModFix/>
          </a:blip>
          <a:srcRect r="9866"/>
          <a:stretch/>
        </p:blipFill>
        <p:spPr>
          <a:xfrm>
            <a:off x="1599" y="5"/>
            <a:ext cx="4636028" cy="6857995"/>
          </a:xfrm>
          <a:prstGeom prst="rect">
            <a:avLst/>
          </a:prstGeom>
          <a:noFill/>
          <a:ln>
            <a:noFill/>
          </a:ln>
        </p:spPr>
      </p:pic>
      <p:sp>
        <p:nvSpPr>
          <p:cNvPr id="145" name="Google Shape;145;p17"/>
          <p:cNvSpPr/>
          <p:nvPr/>
        </p:nvSpPr>
        <p:spPr>
          <a:xfrm>
            <a:off x="4639213" y="0"/>
            <a:ext cx="7552787" cy="6858000"/>
          </a:xfrm>
          <a:prstGeom prst="rect">
            <a:avLst/>
          </a:prstGeom>
          <a:solidFill>
            <a:schemeClr val="tx1"/>
          </a:solidFill>
          <a:ln>
            <a:noFill/>
          </a:ln>
        </p:spPr>
        <p:txBody>
          <a:bodyPr spcFirstLastPara="1" wrap="square" lIns="45713" tIns="22850" rIns="45713" bIns="22850" anchor="ctr" anchorCtr="0">
            <a:noAutofit/>
          </a:bodyPr>
          <a:lstStyle/>
          <a:p>
            <a:pPr algn="ctr">
              <a:buClr>
                <a:srgbClr val="000000"/>
              </a:buClr>
              <a:buSzPts val="3600"/>
            </a:pPr>
            <a:endParaRPr>
              <a:solidFill>
                <a:schemeClr val="lt1"/>
              </a:solidFill>
              <a:latin typeface="Lato Light"/>
              <a:ea typeface="Lato Light"/>
              <a:cs typeface="Lato Light"/>
              <a:sym typeface="Lato Light"/>
            </a:endParaRPr>
          </a:p>
        </p:txBody>
      </p:sp>
      <p:sp>
        <p:nvSpPr>
          <p:cNvPr id="146" name="Google Shape;146;p17"/>
          <p:cNvSpPr txBox="1"/>
          <p:nvPr/>
        </p:nvSpPr>
        <p:spPr>
          <a:xfrm>
            <a:off x="5259447" y="729919"/>
            <a:ext cx="5312520" cy="896212"/>
          </a:xfrm>
          <a:prstGeom prst="rect">
            <a:avLst/>
          </a:prstGeom>
          <a:noFill/>
          <a:ln>
            <a:noFill/>
          </a:ln>
        </p:spPr>
        <p:txBody>
          <a:bodyPr spcFirstLastPara="1" wrap="square" lIns="45713" tIns="22850" rIns="45713" bIns="22850" anchor="b" anchorCtr="0">
            <a:normAutofit fontScale="92500" lnSpcReduction="10000"/>
          </a:bodyPr>
          <a:lstStyle/>
          <a:p>
            <a:pPr marL="371475" indent="-371475">
              <a:lnSpc>
                <a:spcPct val="90000"/>
              </a:lnSpc>
              <a:buSzPts val="7200"/>
            </a:pPr>
            <a:r>
              <a:rPr lang="en-US" sz="3600" dirty="0">
                <a:solidFill>
                  <a:schemeClr val="lt1"/>
                </a:solidFill>
                <a:latin typeface="Garamond" panose="02020404030301010803" pitchFamily="18" charset="0"/>
                <a:ea typeface="Lato"/>
                <a:cs typeface="Lato"/>
                <a:sym typeface="Lato"/>
              </a:rPr>
              <a:t>Distribution:  Who has access?</a:t>
            </a:r>
          </a:p>
          <a:p>
            <a:pPr marL="371475" indent="-371475" algn="ctr">
              <a:lnSpc>
                <a:spcPct val="90000"/>
              </a:lnSpc>
              <a:buSzPts val="7200"/>
            </a:pPr>
            <a:r>
              <a:rPr lang="en-US" sz="3600" dirty="0">
                <a:solidFill>
                  <a:schemeClr val="lt1"/>
                </a:solidFill>
                <a:latin typeface="Garamond" panose="02020404030301010803" pitchFamily="18" charset="0"/>
                <a:ea typeface="Lato"/>
                <a:cs typeface="Lato"/>
                <a:sym typeface="Lato"/>
              </a:rPr>
              <a:t>(Research/Academia)</a:t>
            </a:r>
            <a:endParaRPr lang="en-US" sz="900" dirty="0">
              <a:latin typeface="Garamond" panose="02020404030301010803" pitchFamily="18" charset="0"/>
            </a:endParaRPr>
          </a:p>
        </p:txBody>
      </p:sp>
      <p:sp>
        <p:nvSpPr>
          <p:cNvPr id="2" name="Google Shape;146;p17">
            <a:extLst>
              <a:ext uri="{FF2B5EF4-FFF2-40B4-BE49-F238E27FC236}">
                <a16:creationId xmlns:a16="http://schemas.microsoft.com/office/drawing/2014/main" id="{AC5C47CA-B816-FC48-7FFB-3A26CFC04BC0}"/>
              </a:ext>
            </a:extLst>
          </p:cNvPr>
          <p:cNvSpPr txBox="1"/>
          <p:nvPr/>
        </p:nvSpPr>
        <p:spPr>
          <a:xfrm>
            <a:off x="5152552" y="2446597"/>
            <a:ext cx="5419416" cy="896212"/>
          </a:xfrm>
          <a:prstGeom prst="rect">
            <a:avLst/>
          </a:prstGeom>
          <a:noFill/>
          <a:ln>
            <a:noFill/>
          </a:ln>
        </p:spPr>
        <p:txBody>
          <a:bodyPr spcFirstLastPara="1" wrap="square" lIns="45713" tIns="22850" rIns="45713" bIns="22850" anchor="b" anchorCtr="0">
            <a:normAutofit fontScale="92500" lnSpcReduction="10000"/>
          </a:bodyPr>
          <a:lstStyle/>
          <a:p>
            <a:pPr marL="371475" indent="-371475">
              <a:lnSpc>
                <a:spcPct val="90000"/>
              </a:lnSpc>
              <a:buSzPts val="7200"/>
            </a:pPr>
            <a:r>
              <a:rPr lang="en-US" sz="3600" dirty="0">
                <a:solidFill>
                  <a:schemeClr val="lt1"/>
                </a:solidFill>
                <a:latin typeface="Garamond" panose="02020404030301010803" pitchFamily="18" charset="0"/>
                <a:ea typeface="Lato"/>
                <a:cs typeface="Lato"/>
                <a:sym typeface="Lato"/>
              </a:rPr>
              <a:t>Procedural:  Who is at the table?</a:t>
            </a:r>
          </a:p>
          <a:p>
            <a:pPr marL="371475" indent="-371475" algn="ctr">
              <a:lnSpc>
                <a:spcPct val="90000"/>
              </a:lnSpc>
              <a:buSzPts val="7200"/>
            </a:pPr>
            <a:r>
              <a:rPr lang="en-US" sz="3600" dirty="0">
                <a:solidFill>
                  <a:schemeClr val="lt1"/>
                </a:solidFill>
                <a:latin typeface="Garamond" panose="02020404030301010803" pitchFamily="18" charset="0"/>
                <a:ea typeface="Lato"/>
                <a:cs typeface="Lato"/>
                <a:sym typeface="Lato"/>
              </a:rPr>
              <a:t>(Government/Policy)</a:t>
            </a:r>
            <a:endParaRPr lang="en-US" sz="900" dirty="0">
              <a:latin typeface="Garamond" panose="02020404030301010803" pitchFamily="18" charset="0"/>
            </a:endParaRPr>
          </a:p>
        </p:txBody>
      </p:sp>
      <p:sp>
        <p:nvSpPr>
          <p:cNvPr id="3" name="Google Shape;146;p17">
            <a:extLst>
              <a:ext uri="{FF2B5EF4-FFF2-40B4-BE49-F238E27FC236}">
                <a16:creationId xmlns:a16="http://schemas.microsoft.com/office/drawing/2014/main" id="{DCC7578E-DBA2-1F74-C97B-AB93F89A4001}"/>
              </a:ext>
            </a:extLst>
          </p:cNvPr>
          <p:cNvSpPr txBox="1"/>
          <p:nvPr/>
        </p:nvSpPr>
        <p:spPr>
          <a:xfrm>
            <a:off x="5152551" y="4108376"/>
            <a:ext cx="6246134" cy="896212"/>
          </a:xfrm>
          <a:prstGeom prst="rect">
            <a:avLst/>
          </a:prstGeom>
          <a:noFill/>
          <a:ln>
            <a:noFill/>
          </a:ln>
        </p:spPr>
        <p:txBody>
          <a:bodyPr spcFirstLastPara="1" wrap="square" lIns="45713" tIns="22850" rIns="45713" bIns="22850" anchor="b" anchorCtr="0">
            <a:normAutofit fontScale="92500" lnSpcReduction="10000"/>
          </a:bodyPr>
          <a:lstStyle/>
          <a:p>
            <a:pPr marL="371475" indent="-371475">
              <a:lnSpc>
                <a:spcPct val="90000"/>
              </a:lnSpc>
              <a:buSzPts val="7200"/>
            </a:pPr>
            <a:r>
              <a:rPr lang="en-US" sz="3600" dirty="0">
                <a:solidFill>
                  <a:schemeClr val="lt1"/>
                </a:solidFill>
                <a:latin typeface="Garamond" panose="02020404030301010803" pitchFamily="18" charset="0"/>
                <a:ea typeface="Lato"/>
                <a:cs typeface="Lato"/>
                <a:sym typeface="Lato"/>
              </a:rPr>
              <a:t>Recognition:  Who sets the table?</a:t>
            </a:r>
          </a:p>
          <a:p>
            <a:pPr marL="371475" indent="-371475" algn="ctr">
              <a:lnSpc>
                <a:spcPct val="90000"/>
              </a:lnSpc>
              <a:buSzPts val="7200"/>
            </a:pPr>
            <a:r>
              <a:rPr lang="en-US" sz="3600" dirty="0">
                <a:solidFill>
                  <a:schemeClr val="lt1"/>
                </a:solidFill>
                <a:latin typeface="Garamond" panose="02020404030301010803" pitchFamily="18" charset="0"/>
                <a:ea typeface="Lato"/>
                <a:cs typeface="Lato"/>
                <a:sym typeface="Lato"/>
              </a:rPr>
              <a:t>(Activist/Advocacy)</a:t>
            </a:r>
            <a:endParaRPr lang="en-US" sz="900" dirty="0">
              <a:latin typeface="Garamond" panose="02020404030301010803"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dissolve">
                                      <p:cBhvr>
                                        <p:cTn id="7" dur="10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TotalTime>
  <Words>1320</Words>
  <Application>Microsoft Macintosh PowerPoint</Application>
  <PresentationFormat>Widescreen</PresentationFormat>
  <Paragraphs>147</Paragraphs>
  <Slides>38</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Cochin</vt:lpstr>
      <vt:lpstr>Garamond</vt:lpstr>
      <vt:lpstr>Lato Light</vt:lpstr>
      <vt:lpstr>Merriweather</vt:lpstr>
      <vt:lpstr>Montserrat Light</vt:lpstr>
      <vt:lpstr>Roboto</vt:lpstr>
      <vt:lpstr>Times New Roman</vt:lpstr>
      <vt:lpstr>Office Theme</vt:lpstr>
      <vt:lpstr>Environmental    Justice Theory</vt:lpstr>
      <vt:lpstr>C’est Moi</vt:lpstr>
      <vt:lpstr>…yet, overlooked and unseen…until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PROCEDURAL JUSTICE</vt:lpstr>
      <vt:lpstr>RECOGNITION JUSTICE</vt:lpstr>
      <vt:lpstr>PowerPoint Presentation</vt:lpstr>
      <vt:lpstr>PowerPoint Presentation</vt:lpstr>
      <vt:lpstr>United Farmworkers (San Joaquin Valley, CA)</vt:lpstr>
      <vt:lpstr>PowerPoint Presentation</vt:lpstr>
      <vt:lpstr>Afton, NC (Warren County) Landfill</vt:lpstr>
      <vt:lpstr>Polychlorinated Biphenyl (PCB)</vt:lpstr>
      <vt:lpstr>Toxic Waste Disposal</vt:lpstr>
      <vt:lpstr>Afton, NC (Warren County) Landfill</vt:lpstr>
      <vt:lpstr>PowerPoint Presentation</vt:lpstr>
      <vt:lpstr>Love Canal (Niagara Falls, NY)</vt:lpstr>
      <vt:lpstr>Whisky Tango Foxtrot?!?</vt:lpstr>
      <vt:lpstr>Typical Magnificent PNW Flora &amp; Scenery</vt:lpstr>
      <vt:lpstr>Typical Magnificent PNW Fauna</vt:lpstr>
      <vt:lpstr>Typical Environmental Justice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Justice Explained</dc:title>
  <dc:creator>Leslie King</dc:creator>
  <cp:lastModifiedBy>Leslie King</cp:lastModifiedBy>
  <cp:revision>60</cp:revision>
  <dcterms:created xsi:type="dcterms:W3CDTF">2023-10-18T22:31:35Z</dcterms:created>
  <dcterms:modified xsi:type="dcterms:W3CDTF">2024-12-05T21:44:18Z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2024-01-22T15:53:35Z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d347df7b-c899-4d46-8410-9f693bee891b</vt:lpwstr>
  </property>
  <property fmtid="{D5CDD505-2E9C-101B-9397-08002B2CF9AE}" pid="8" name="MSIP_Label_09b73270-2993-4076-be47-9c78f42a1e84_ContentBits">
    <vt:lpwstr>0</vt:lpwstr>
  </property>
</Properties>
</file>