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6" r:id="rId2"/>
    <p:sldId id="269" r:id="rId3"/>
    <p:sldId id="258" r:id="rId4"/>
    <p:sldId id="268" r:id="rId5"/>
    <p:sldId id="270" r:id="rId6"/>
    <p:sldId id="265" r:id="rId7"/>
    <p:sldId id="271" r:id="rId8"/>
    <p:sldId id="266" r:id="rId9"/>
    <p:sldId id="260" r:id="rId10"/>
    <p:sldId id="259" r:id="rId11"/>
    <p:sldId id="261" r:id="rId12"/>
    <p:sldId id="257" r:id="rId13"/>
    <p:sldId id="267" r:id="rId14"/>
    <p:sldId id="262" r:id="rId15"/>
    <p:sldId id="264" r:id="rId16"/>
    <p:sldId id="26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8980" autoAdjust="0"/>
  </p:normalViewPr>
  <p:slideViewPr>
    <p:cSldViewPr>
      <p:cViewPr>
        <p:scale>
          <a:sx n="59" d="100"/>
          <a:sy n="59" d="100"/>
        </p:scale>
        <p:origin x="-2030" y="-6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CB6E6F-B515-4842-8E4C-DE70296FB326}" type="datetimeFigureOut">
              <a:rPr lang="en-US" smtClean="0"/>
              <a:pPr/>
              <a:t>6/20/2016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CE6B0A-3256-46AC-B314-9D2A77D2D251}" type="slidenum">
              <a:rPr lang="en-US" smtClean="0"/>
              <a:pPr/>
              <a:t>‹#›</a:t>
            </a:fld>
            <a:endParaRPr lang="en-US" dirty="0"/>
          </a:p>
        </p:txBody>
      </p:sp>
    </p:spTree>
    <p:extLst>
      <p:ext uri="{BB962C8B-B14F-4D97-AF65-F5344CB8AC3E}">
        <p14:creationId xmlns:p14="http://schemas.microsoft.com/office/powerpoint/2010/main" val="3029545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rot="5400000">
            <a:off x="-808037" y="3932237"/>
            <a:ext cx="2133600" cy="365125"/>
          </a:xfrm>
        </p:spPr>
        <p:txBody>
          <a:bodyPr/>
          <a:lstStyle/>
          <a:p>
            <a:fld id="{AA410EB8-A01E-483B-9F37-9B9DDCDD717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Georgia" pitchFamily="18" charset="0"/>
              </a:defRPr>
            </a:lvl1pPr>
            <a:lvl2pPr>
              <a:defRPr>
                <a:latin typeface="Georgia" pitchFamily="18" charset="0"/>
              </a:defRPr>
            </a:lvl2pPr>
            <a:lvl3pPr>
              <a:defRPr>
                <a:latin typeface="Georgia" pitchFamily="18" charset="0"/>
              </a:defRPr>
            </a:lvl3pPr>
            <a:lvl4pPr>
              <a:defRPr>
                <a:latin typeface="Georgia" pitchFamily="18" charset="0"/>
              </a:defRPr>
            </a:lvl4pPr>
            <a:lvl5pPr>
              <a:defRPr>
                <a:latin typeface="Georgia"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Georgia"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Georgia" pitchFamily="18"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Georgia"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Georgia"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AA410EB8-A01E-483B-9F37-9B9DDCDD717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chemeClr val="bg1"/>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sp>
        <p:nvSpPr>
          <p:cNvPr id="11" name="Rectangle 10"/>
          <p:cNvSpPr/>
          <p:nvPr userDrawn="1"/>
        </p:nvSpPr>
        <p:spPr>
          <a:xfrm>
            <a:off x="0" y="6296526"/>
            <a:ext cx="9144000" cy="561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505200" y="6400800"/>
            <a:ext cx="2133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itchFamily="34" charset="0"/>
              </a:defRPr>
            </a:lvl1pPr>
          </a:lstStyle>
          <a:p>
            <a:fld id="{AA410EB8-A01E-483B-9F37-9B9DDCDD7179}" type="slidenum">
              <a:rPr lang="en-US" smtClean="0"/>
              <a:pPr/>
              <a:t>‹#›</a:t>
            </a:fld>
            <a:endParaRPr lang="en-US" dirty="0"/>
          </a:p>
        </p:txBody>
      </p:sp>
      <p:pic>
        <p:nvPicPr>
          <p:cNvPr id="12" name="Picture 11" descr="Logo-Horizontal.png"/>
          <p:cNvPicPr>
            <a:picLocks noChangeAspect="1"/>
          </p:cNvPicPr>
          <p:nvPr userDrawn="1"/>
        </p:nvPicPr>
        <p:blipFill>
          <a:blip r:embed="rId13" cstate="print"/>
          <a:stretch>
            <a:fillRect/>
          </a:stretch>
        </p:blipFill>
        <p:spPr>
          <a:xfrm>
            <a:off x="84223" y="6419130"/>
            <a:ext cx="2065420" cy="3187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Century Gothic" pitchFamily="34" charset="0"/>
          <a:ea typeface="+mj-ea"/>
          <a:cs typeface="+mj-cs"/>
        </a:defRPr>
      </a:lvl1pPr>
    </p:titleStyle>
    <p:bodyStyle>
      <a:lvl1pPr marL="342900" indent="-342900" algn="l" defTabSz="914400" rtl="0" eaLnBrk="1" latinLnBrk="0" hangingPunct="1">
        <a:spcBef>
          <a:spcPct val="20000"/>
        </a:spcBef>
        <a:buClr>
          <a:srgbClr val="0070C0"/>
        </a:buClr>
        <a:buFont typeface="Wingdings" pitchFamily="2" charset="2"/>
        <a:buChar char="§"/>
        <a:defRPr sz="3200" kern="1200">
          <a:solidFill>
            <a:schemeClr val="tx1"/>
          </a:solidFill>
          <a:latin typeface="Georgia" pitchFamily="18" charset="0"/>
          <a:ea typeface="+mn-ea"/>
          <a:cs typeface="+mn-cs"/>
        </a:defRPr>
      </a:lvl1pPr>
      <a:lvl2pPr marL="742950" indent="-285750" algn="l" defTabSz="914400" rtl="0" eaLnBrk="1" latinLnBrk="0" hangingPunct="1">
        <a:spcBef>
          <a:spcPct val="20000"/>
        </a:spcBef>
        <a:buClr>
          <a:srgbClr val="0070C0"/>
        </a:buClr>
        <a:buFont typeface="Wingdings" pitchFamily="2" charset="2"/>
        <a:buChar char="§"/>
        <a:defRPr sz="2800" kern="1200">
          <a:solidFill>
            <a:schemeClr val="tx1"/>
          </a:solidFill>
          <a:latin typeface="Georgia" pitchFamily="18" charset="0"/>
          <a:ea typeface="+mn-ea"/>
          <a:cs typeface="+mn-cs"/>
        </a:defRPr>
      </a:lvl2pPr>
      <a:lvl3pPr marL="1143000" indent="-228600" algn="l" defTabSz="914400" rtl="0" eaLnBrk="1" latinLnBrk="0" hangingPunct="1">
        <a:spcBef>
          <a:spcPct val="20000"/>
        </a:spcBef>
        <a:buClr>
          <a:srgbClr val="0070C0"/>
        </a:buClr>
        <a:buFont typeface="Wingdings" pitchFamily="2" charset="2"/>
        <a:buChar char="§"/>
        <a:defRPr sz="2400" kern="1200">
          <a:solidFill>
            <a:schemeClr val="tx1"/>
          </a:solidFill>
          <a:latin typeface="Georgia" pitchFamily="18" charset="0"/>
          <a:ea typeface="+mn-ea"/>
          <a:cs typeface="+mn-cs"/>
        </a:defRPr>
      </a:lvl3pPr>
      <a:lvl4pPr marL="1600200" indent="-228600" algn="l" defTabSz="914400" rtl="0" eaLnBrk="1" latinLnBrk="0" hangingPunct="1">
        <a:spcBef>
          <a:spcPct val="20000"/>
        </a:spcBef>
        <a:buClr>
          <a:srgbClr val="0070C0"/>
        </a:buClr>
        <a:buFont typeface="Wingdings" pitchFamily="2" charset="2"/>
        <a:buChar char="§"/>
        <a:defRPr sz="2000" kern="1200">
          <a:solidFill>
            <a:schemeClr val="tx1"/>
          </a:solidFill>
          <a:latin typeface="Georgia" pitchFamily="18" charset="0"/>
          <a:ea typeface="+mn-ea"/>
          <a:cs typeface="+mn-cs"/>
        </a:defRPr>
      </a:lvl4pPr>
      <a:lvl5pPr marL="2057400" indent="-228600" algn="l" defTabSz="914400" rtl="0" eaLnBrk="1" latinLnBrk="0" hangingPunct="1">
        <a:spcBef>
          <a:spcPct val="20000"/>
        </a:spcBef>
        <a:buClr>
          <a:srgbClr val="0070C0"/>
        </a:buClr>
        <a:buFont typeface="Wingdings" pitchFamily="2" charset="2"/>
        <a:buChar char="§"/>
        <a:defRPr sz="2000" kern="1200">
          <a:solidFill>
            <a:schemeClr val="tx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a:lstStyle/>
          <a:p>
            <a:r>
              <a:rPr lang="en-US" b="1" dirty="0" smtClean="0"/>
              <a:t>We have the Data and Science, It’s Time to Act</a:t>
            </a:r>
            <a:endParaRPr lang="en-US" b="1" dirty="0"/>
          </a:p>
        </p:txBody>
      </p:sp>
      <p:sp>
        <p:nvSpPr>
          <p:cNvPr id="3" name="Subtitle 2"/>
          <p:cNvSpPr>
            <a:spLocks noGrp="1"/>
          </p:cNvSpPr>
          <p:nvPr>
            <p:ph type="subTitle" idx="1"/>
          </p:nvPr>
        </p:nvSpPr>
        <p:spPr/>
        <p:txBody>
          <a:bodyPr>
            <a:normAutofit lnSpcReduction="10000"/>
          </a:bodyPr>
          <a:lstStyle/>
          <a:p>
            <a:r>
              <a:rPr lang="en-US" sz="2400" dirty="0" smtClean="0"/>
              <a:t>Tony Grover</a:t>
            </a:r>
          </a:p>
          <a:p>
            <a:r>
              <a:rPr lang="en-US" sz="2400" dirty="0" smtClean="0"/>
              <a:t>Fish and Wildlife Director</a:t>
            </a:r>
          </a:p>
          <a:p>
            <a:r>
              <a:rPr lang="en-US" sz="2400" dirty="0" smtClean="0"/>
              <a:t>Northwest Power &amp; Conservation Council</a:t>
            </a:r>
          </a:p>
          <a:p>
            <a:r>
              <a:rPr lang="en-US" sz="2400" dirty="0" smtClean="0"/>
              <a:t>17 June 2016</a:t>
            </a:r>
            <a:endParaRPr lang="en-US" sz="2400" dirty="0"/>
          </a:p>
        </p:txBody>
      </p:sp>
    </p:spTree>
    <p:extLst>
      <p:ext uri="{BB962C8B-B14F-4D97-AF65-F5344CB8AC3E}">
        <p14:creationId xmlns:p14="http://schemas.microsoft.com/office/powerpoint/2010/main" val="2008525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10EB8-A01E-483B-9F37-9B9DDCDD7179}" type="slidenum">
              <a:rPr lang="en-US" smtClean="0"/>
              <a:pPr/>
              <a:t>10</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548188"/>
          </a:xfrm>
          <a:prstGeom prst="rect">
            <a:avLst/>
          </a:prstGeom>
        </p:spPr>
      </p:pic>
      <p:sp>
        <p:nvSpPr>
          <p:cNvPr id="4" name="TextBox 3"/>
          <p:cNvSpPr txBox="1"/>
          <p:nvPr/>
        </p:nvSpPr>
        <p:spPr>
          <a:xfrm>
            <a:off x="2209800" y="115669"/>
            <a:ext cx="3992118" cy="646331"/>
          </a:xfrm>
          <a:prstGeom prst="rect">
            <a:avLst/>
          </a:prstGeom>
          <a:noFill/>
        </p:spPr>
        <p:txBody>
          <a:bodyPr wrap="none" rtlCol="0">
            <a:spAutoFit/>
          </a:bodyPr>
          <a:lstStyle/>
          <a:p>
            <a:r>
              <a:rPr lang="en-US" sz="3600" dirty="0" smtClean="0"/>
              <a:t>… to </a:t>
            </a:r>
            <a:r>
              <a:rPr lang="en-US" sz="3600" dirty="0" err="1" smtClean="0"/>
              <a:t>Sauvie</a:t>
            </a:r>
            <a:r>
              <a:rPr lang="en-US" sz="3600" dirty="0" smtClean="0"/>
              <a:t> Island …</a:t>
            </a:r>
            <a:endParaRPr lang="en-US" sz="3600" dirty="0"/>
          </a:p>
        </p:txBody>
      </p:sp>
    </p:spTree>
    <p:extLst>
      <p:ext uri="{BB962C8B-B14F-4D97-AF65-F5344CB8AC3E}">
        <p14:creationId xmlns:p14="http://schemas.microsoft.com/office/powerpoint/2010/main" val="12840939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10EB8-A01E-483B-9F37-9B9DDCDD7179}" type="slidenum">
              <a:rPr lang="en-US" smtClean="0"/>
              <a:pPr/>
              <a:t>11</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7" y="914400"/>
            <a:ext cx="9144000" cy="4548188"/>
          </a:xfrm>
          <a:prstGeom prst="rect">
            <a:avLst/>
          </a:prstGeom>
        </p:spPr>
      </p:pic>
      <p:sp>
        <p:nvSpPr>
          <p:cNvPr id="4" name="TextBox 3"/>
          <p:cNvSpPr txBox="1"/>
          <p:nvPr/>
        </p:nvSpPr>
        <p:spPr>
          <a:xfrm>
            <a:off x="2746590" y="245415"/>
            <a:ext cx="3630225" cy="646331"/>
          </a:xfrm>
          <a:prstGeom prst="rect">
            <a:avLst/>
          </a:prstGeom>
          <a:noFill/>
        </p:spPr>
        <p:txBody>
          <a:bodyPr wrap="none" rtlCol="0">
            <a:spAutoFit/>
          </a:bodyPr>
          <a:lstStyle/>
          <a:p>
            <a:r>
              <a:rPr lang="en-US" sz="3600" dirty="0" smtClean="0"/>
              <a:t>… and to Portland.</a:t>
            </a:r>
            <a:endParaRPr lang="en-US" sz="3600" dirty="0"/>
          </a:p>
        </p:txBody>
      </p:sp>
    </p:spTree>
    <p:extLst>
      <p:ext uri="{BB962C8B-B14F-4D97-AF65-F5344CB8AC3E}">
        <p14:creationId xmlns:p14="http://schemas.microsoft.com/office/powerpoint/2010/main" val="2614945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84000">
              <a:schemeClr val="bg1"/>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947504" cy="451232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The Problem – Human Nature</a:t>
            </a:r>
            <a:endParaRPr lang="en-US" dirty="0"/>
          </a:p>
        </p:txBody>
      </p:sp>
      <p:sp>
        <p:nvSpPr>
          <p:cNvPr id="3" name="Content Placeholder 2"/>
          <p:cNvSpPr>
            <a:spLocks noGrp="1"/>
          </p:cNvSpPr>
          <p:nvPr>
            <p:ph idx="1"/>
          </p:nvPr>
        </p:nvSpPr>
        <p:spPr>
          <a:xfrm>
            <a:off x="457200" y="1143000"/>
            <a:ext cx="8229600" cy="4800600"/>
          </a:xfrm>
        </p:spPr>
        <p:txBody>
          <a:bodyPr>
            <a:normAutofit fontScale="85000" lnSpcReduction="20000"/>
          </a:bodyPr>
          <a:lstStyle/>
          <a:p>
            <a:r>
              <a:rPr lang="en-US" dirty="0" smtClean="0">
                <a:solidFill>
                  <a:schemeClr val="bg1"/>
                </a:solidFill>
              </a:rPr>
              <a:t>Folly: “self destructive act carried out despite the availability of a recognized and feasible alternative.” – Barbara Tuchman, </a:t>
            </a:r>
            <a:r>
              <a:rPr lang="en-US" i="1" dirty="0" smtClean="0">
                <a:solidFill>
                  <a:schemeClr val="bg1"/>
                </a:solidFill>
              </a:rPr>
              <a:t>The March of Folly</a:t>
            </a:r>
            <a:r>
              <a:rPr lang="en-US" dirty="0" smtClean="0">
                <a:solidFill>
                  <a:schemeClr val="bg1"/>
                </a:solidFill>
              </a:rPr>
              <a:t>, 1984</a:t>
            </a:r>
          </a:p>
          <a:p>
            <a:endParaRPr lang="en-US" dirty="0">
              <a:solidFill>
                <a:schemeClr val="bg1"/>
              </a:solidFill>
            </a:endParaRPr>
          </a:p>
          <a:p>
            <a:endParaRPr lang="en-US" dirty="0" smtClean="0">
              <a:solidFill>
                <a:schemeClr val="bg1"/>
              </a:solidFill>
            </a:endParaRPr>
          </a:p>
          <a:p>
            <a:endParaRPr lang="en-US" dirty="0" smtClean="0">
              <a:solidFill>
                <a:schemeClr val="bg1"/>
              </a:solidFill>
            </a:endParaRPr>
          </a:p>
          <a:p>
            <a:r>
              <a:rPr lang="en-US" dirty="0" smtClean="0">
                <a:solidFill>
                  <a:schemeClr val="bg1"/>
                </a:solidFill>
              </a:rPr>
              <a:t>Example: 150 years ago it was widely understood that operation of fish wheels, such as this ruin on Ives Island, resulted in catastrophic declines in salmon fisheries. Laws were passed in 1878 to stop over-harvest. They were ignored and un-enforced.</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AA410EB8-A01E-483B-9F37-9B9DDCDD7179}" type="slidenum">
              <a:rPr lang="en-US" smtClean="0"/>
              <a:pPr/>
              <a:t>12</a:t>
            </a:fld>
            <a:endParaRPr lang="en-US" dirty="0"/>
          </a:p>
        </p:txBody>
      </p:sp>
    </p:spTree>
    <p:extLst>
      <p:ext uri="{BB962C8B-B14F-4D97-AF65-F5344CB8AC3E}">
        <p14:creationId xmlns:p14="http://schemas.microsoft.com/office/powerpoint/2010/main" val="34053044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9400"/>
            <a:ext cx="9144000" cy="3464719"/>
          </a:xfrm>
          <a:prstGeom prst="rect">
            <a:avLst/>
          </a:prstGeom>
        </p:spPr>
      </p:pic>
      <p:sp>
        <p:nvSpPr>
          <p:cNvPr id="2" name="Title 1"/>
          <p:cNvSpPr>
            <a:spLocks noGrp="1"/>
          </p:cNvSpPr>
          <p:nvPr>
            <p:ph type="title"/>
          </p:nvPr>
        </p:nvSpPr>
        <p:spPr>
          <a:xfrm>
            <a:off x="457200" y="274638"/>
            <a:ext cx="8229600" cy="1249362"/>
          </a:xfrm>
        </p:spPr>
        <p:txBody>
          <a:bodyPr>
            <a:normAutofit fontScale="90000"/>
          </a:bodyPr>
          <a:lstStyle/>
          <a:p>
            <a:r>
              <a:rPr lang="en-US" dirty="0" smtClean="0"/>
              <a:t>A Modern Example and an </a:t>
            </a:r>
            <a:r>
              <a:rPr lang="en-US" b="1" i="1" dirty="0" smtClean="0"/>
              <a:t>Opportunity</a:t>
            </a:r>
            <a:endParaRPr lang="en-US" b="1" i="1" dirty="0"/>
          </a:p>
        </p:txBody>
      </p:sp>
      <p:sp>
        <p:nvSpPr>
          <p:cNvPr id="3" name="Content Placeholder 2"/>
          <p:cNvSpPr>
            <a:spLocks noGrp="1"/>
          </p:cNvSpPr>
          <p:nvPr>
            <p:ph idx="1"/>
          </p:nvPr>
        </p:nvSpPr>
        <p:spPr>
          <a:xfrm>
            <a:off x="533400" y="1752600"/>
            <a:ext cx="8229600" cy="2286000"/>
          </a:xfrm>
        </p:spPr>
        <p:txBody>
          <a:bodyPr/>
          <a:lstStyle/>
          <a:p>
            <a:pPr marL="0" indent="0">
              <a:buNone/>
            </a:pPr>
            <a:r>
              <a:rPr lang="en-US" sz="2800" dirty="0"/>
              <a:t>2003-011-00 - Columbia River Estuary Habitat Restoration </a:t>
            </a:r>
            <a:r>
              <a:rPr lang="en-US" sz="2800" dirty="0" smtClean="0"/>
              <a:t>~ $</a:t>
            </a:r>
            <a:r>
              <a:rPr lang="en-US" sz="2800" dirty="0"/>
              <a:t>25,624,696 </a:t>
            </a:r>
            <a:r>
              <a:rPr lang="en-US" sz="2800" dirty="0" smtClean="0"/>
              <a:t>since 2004</a:t>
            </a:r>
          </a:p>
          <a:p>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AA410EB8-A01E-483B-9F37-9B9DDCDD7179}" type="slidenum">
              <a:rPr lang="en-US" smtClean="0"/>
              <a:pPr/>
              <a:t>13</a:t>
            </a:fld>
            <a:endParaRPr lang="en-US" dirty="0"/>
          </a:p>
        </p:txBody>
      </p:sp>
    </p:spTree>
    <p:extLst>
      <p:ext uri="{BB962C8B-B14F-4D97-AF65-F5344CB8AC3E}">
        <p14:creationId xmlns:p14="http://schemas.microsoft.com/office/powerpoint/2010/main" val="40128356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84000">
              <a:schemeClr val="bg1">
                <a:lumMod val="93000"/>
                <a:lumOff val="7000"/>
              </a:schemeClr>
            </a:gs>
            <a:gs pos="100000">
              <a:schemeClr val="bg1">
                <a:lumMod val="6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Human Nature</a:t>
            </a:r>
            <a:endParaRPr lang="en-US" dirty="0"/>
          </a:p>
        </p:txBody>
      </p:sp>
      <p:sp>
        <p:nvSpPr>
          <p:cNvPr id="3" name="Content Placeholder 2"/>
          <p:cNvSpPr>
            <a:spLocks noGrp="1"/>
          </p:cNvSpPr>
          <p:nvPr>
            <p:ph idx="1"/>
          </p:nvPr>
        </p:nvSpPr>
        <p:spPr>
          <a:xfrm>
            <a:off x="457200" y="1295400"/>
            <a:ext cx="5867400" cy="4525963"/>
          </a:xfrm>
        </p:spPr>
        <p:txBody>
          <a:bodyPr>
            <a:normAutofit fontScale="85000" lnSpcReduction="10000"/>
          </a:bodyPr>
          <a:lstStyle/>
          <a:p>
            <a:r>
              <a:rPr lang="en-US" dirty="0" smtClean="0"/>
              <a:t>Mental standstill (lock-in) – ‘we see the problem and have identified a solution.’</a:t>
            </a:r>
          </a:p>
          <a:p>
            <a:endParaRPr lang="en-US" dirty="0" smtClean="0"/>
          </a:p>
          <a:p>
            <a:r>
              <a:rPr lang="en-US" dirty="0" smtClean="0"/>
              <a:t>Signs of failure – ‘it is harder than we thought, but we will persevere.’</a:t>
            </a:r>
          </a:p>
          <a:p>
            <a:endParaRPr lang="en-US" dirty="0" smtClean="0"/>
          </a:p>
          <a:p>
            <a:r>
              <a:rPr lang="en-US" dirty="0" smtClean="0"/>
              <a:t>Refusal to admit error, egoism – ‘of course it is not a mistake, in fact, we will double down on our commitment.’</a:t>
            </a:r>
            <a:endParaRPr lang="en-US" dirty="0"/>
          </a:p>
        </p:txBody>
      </p:sp>
      <p:sp>
        <p:nvSpPr>
          <p:cNvPr id="4" name="Slide Number Placeholder 3"/>
          <p:cNvSpPr>
            <a:spLocks noGrp="1"/>
          </p:cNvSpPr>
          <p:nvPr>
            <p:ph type="sldNum" sz="quarter" idx="12"/>
          </p:nvPr>
        </p:nvSpPr>
        <p:spPr/>
        <p:txBody>
          <a:bodyPr/>
          <a:lstStyle/>
          <a:p>
            <a:fld id="{AA410EB8-A01E-483B-9F37-9B9DDCDD7179}" type="slidenum">
              <a:rPr lang="en-US" smtClean="0"/>
              <a:pPr/>
              <a:t>14</a:t>
            </a:fld>
            <a:endParaRPr lang="en-US" dirty="0"/>
          </a:p>
        </p:txBody>
      </p:sp>
      <p:pic>
        <p:nvPicPr>
          <p:cNvPr id="5" name="Content Placeholder 5"/>
          <p:cNvPicPr>
            <a:picLocks noChangeAspect="1"/>
          </p:cNvPicPr>
          <p:nvPr/>
        </p:nvPicPr>
        <p:blipFill>
          <a:blip r:embed="rId2" cstate="print">
            <a:lum bright="2000" contrast="1000"/>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a:xfrm>
            <a:off x="6248400" y="1066800"/>
            <a:ext cx="2557765" cy="5041679"/>
          </a:xfrm>
          <a:prstGeom prst="rect">
            <a:avLst/>
          </a:prstGeom>
        </p:spPr>
      </p:pic>
    </p:spTree>
    <p:extLst>
      <p:ext uri="{BB962C8B-B14F-4D97-AF65-F5344CB8AC3E}">
        <p14:creationId xmlns:p14="http://schemas.microsoft.com/office/powerpoint/2010/main" val="29478776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can do better.</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We can pause to integrate climate change and sea level rise into our planning.</a:t>
            </a:r>
          </a:p>
          <a:p>
            <a:endParaRPr lang="en-US" dirty="0"/>
          </a:p>
          <a:p>
            <a:r>
              <a:rPr lang="en-US" dirty="0" smtClean="0"/>
              <a:t>We can accept the uncertain nature of climate change predictions into our planning.</a:t>
            </a:r>
            <a:endParaRPr lang="en-US" dirty="0"/>
          </a:p>
        </p:txBody>
      </p:sp>
      <p:sp>
        <p:nvSpPr>
          <p:cNvPr id="5" name="Slide Number Placeholder 4"/>
          <p:cNvSpPr>
            <a:spLocks noGrp="1"/>
          </p:cNvSpPr>
          <p:nvPr>
            <p:ph type="sldNum" sz="quarter" idx="12"/>
          </p:nvPr>
        </p:nvSpPr>
        <p:spPr/>
        <p:txBody>
          <a:bodyPr/>
          <a:lstStyle/>
          <a:p>
            <a:fld id="{AA410EB8-A01E-483B-9F37-9B9DDCDD7179}" type="slidenum">
              <a:rPr lang="en-US" smtClean="0"/>
              <a:pPr/>
              <a:t>15</a:t>
            </a:fld>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0394" r="26864" b="6805"/>
          <a:stretch/>
        </p:blipFill>
        <p:spPr>
          <a:xfrm>
            <a:off x="4785154" y="1596081"/>
            <a:ext cx="3764692" cy="4601290"/>
          </a:xfrm>
          <a:prstGeom prst="rect">
            <a:avLst/>
          </a:prstGeom>
        </p:spPr>
      </p:pic>
    </p:spTree>
    <p:extLst>
      <p:ext uri="{BB962C8B-B14F-4D97-AF65-F5344CB8AC3E}">
        <p14:creationId xmlns:p14="http://schemas.microsoft.com/office/powerpoint/2010/main" val="206347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a:t>
            </a:r>
            <a:endParaRPr lang="en-US" dirty="0"/>
          </a:p>
        </p:txBody>
      </p:sp>
      <p:sp>
        <p:nvSpPr>
          <p:cNvPr id="3" name="Content Placeholder 2"/>
          <p:cNvSpPr>
            <a:spLocks noGrp="1"/>
          </p:cNvSpPr>
          <p:nvPr>
            <p:ph idx="1"/>
          </p:nvPr>
        </p:nvSpPr>
        <p:spPr>
          <a:xfrm>
            <a:off x="457200" y="1417638"/>
            <a:ext cx="8229600" cy="4708525"/>
          </a:xfrm>
        </p:spPr>
        <p:txBody>
          <a:bodyPr>
            <a:normAutofit fontScale="85000" lnSpcReduction="10000"/>
          </a:bodyPr>
          <a:lstStyle/>
          <a:p>
            <a:r>
              <a:rPr lang="en-US" sz="2400" dirty="0" smtClean="0"/>
              <a:t>Develop new criteria that prioritizes habitat actions with near term and long term benefits – even if those benefits are inexact and will change over time. (</a:t>
            </a:r>
            <a:r>
              <a:rPr lang="en-US" sz="2400" i="1" dirty="0" smtClean="0"/>
              <a:t>i.e.</a:t>
            </a:r>
            <a:r>
              <a:rPr lang="en-US" sz="2400" dirty="0" smtClean="0"/>
              <a:t> wetlands that become tidal marshes and eventually become submerged shallow water habitat.)</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Do not implement actions that do not have a clear succession of near to long term benefits under a range of sea level rise scenarios.</a:t>
            </a:r>
            <a:endParaRPr lang="en-US" sz="2400" dirty="0"/>
          </a:p>
        </p:txBody>
      </p:sp>
      <p:sp>
        <p:nvSpPr>
          <p:cNvPr id="4" name="Slide Number Placeholder 3"/>
          <p:cNvSpPr>
            <a:spLocks noGrp="1"/>
          </p:cNvSpPr>
          <p:nvPr>
            <p:ph type="sldNum" sz="quarter" idx="12"/>
          </p:nvPr>
        </p:nvSpPr>
        <p:spPr/>
        <p:txBody>
          <a:bodyPr/>
          <a:lstStyle/>
          <a:p>
            <a:fld id="{AA410EB8-A01E-483B-9F37-9B9DDCDD7179}" type="slidenum">
              <a:rPr lang="en-US" smtClean="0"/>
              <a:pPr/>
              <a:t>16</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2560638"/>
            <a:ext cx="6553200" cy="2707035"/>
          </a:xfrm>
          <a:prstGeom prst="rect">
            <a:avLst/>
          </a:prstGeom>
        </p:spPr>
      </p:pic>
    </p:spTree>
    <p:extLst>
      <p:ext uri="{BB962C8B-B14F-4D97-AF65-F5344CB8AC3E}">
        <p14:creationId xmlns:p14="http://schemas.microsoft.com/office/powerpoint/2010/main" val="2263403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4600"/>
            <a:ext cx="8229600" cy="1143000"/>
          </a:xfrm>
        </p:spPr>
        <p:txBody>
          <a:bodyPr/>
          <a:lstStyle/>
          <a:p>
            <a:r>
              <a:rPr lang="en-US" dirty="0" smtClean="0"/>
              <a:t>What We Know</a:t>
            </a:r>
            <a:endParaRPr lang="en-US" dirty="0"/>
          </a:p>
        </p:txBody>
      </p:sp>
      <p:sp>
        <p:nvSpPr>
          <p:cNvPr id="3" name="Slide Number Placeholder 2"/>
          <p:cNvSpPr>
            <a:spLocks noGrp="1"/>
          </p:cNvSpPr>
          <p:nvPr>
            <p:ph type="sldNum" sz="quarter" idx="12"/>
          </p:nvPr>
        </p:nvSpPr>
        <p:spPr/>
        <p:txBody>
          <a:bodyPr/>
          <a:lstStyle/>
          <a:p>
            <a:fld id="{AA410EB8-A01E-483B-9F37-9B9DDCDD7179}" type="slidenum">
              <a:rPr lang="en-US" smtClean="0"/>
              <a:pPr/>
              <a:t>2</a:t>
            </a:fld>
            <a:endParaRPr lang="en-US" dirty="0"/>
          </a:p>
        </p:txBody>
      </p:sp>
    </p:spTree>
    <p:extLst>
      <p:ext uri="{BB962C8B-B14F-4D97-AF65-F5344CB8AC3E}">
        <p14:creationId xmlns:p14="http://schemas.microsoft.com/office/powerpoint/2010/main" val="619937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Facts</a:t>
            </a:r>
            <a:endParaRPr lang="en-US" dirty="0"/>
          </a:p>
        </p:txBody>
      </p:sp>
      <p:sp>
        <p:nvSpPr>
          <p:cNvPr id="3" name="Content Placeholder 2"/>
          <p:cNvSpPr>
            <a:spLocks noGrp="1"/>
          </p:cNvSpPr>
          <p:nvPr>
            <p:ph idx="1"/>
          </p:nvPr>
        </p:nvSpPr>
        <p:spPr>
          <a:xfrm>
            <a:off x="304799" y="1341011"/>
            <a:ext cx="3429000" cy="4525963"/>
          </a:xfrm>
        </p:spPr>
        <p:txBody>
          <a:bodyPr/>
          <a:lstStyle/>
          <a:p>
            <a:r>
              <a:rPr lang="en-US" dirty="0" smtClean="0"/>
              <a:t>We have it on the best authority that climate change and sea level rise are real, and almost certainly accelerating.</a:t>
            </a:r>
          </a:p>
          <a:p>
            <a:endParaRPr lang="en-US" dirty="0" smtClean="0"/>
          </a:p>
        </p:txBody>
      </p:sp>
      <p:sp>
        <p:nvSpPr>
          <p:cNvPr id="4" name="Slide Number Placeholder 3"/>
          <p:cNvSpPr>
            <a:spLocks noGrp="1"/>
          </p:cNvSpPr>
          <p:nvPr>
            <p:ph type="sldNum" sz="quarter" idx="12"/>
          </p:nvPr>
        </p:nvSpPr>
        <p:spPr/>
        <p:txBody>
          <a:bodyPr/>
          <a:lstStyle/>
          <a:p>
            <a:fld id="{AA410EB8-A01E-483B-9F37-9B9DDCDD7179}" type="slidenum">
              <a:rPr lang="en-US" smtClean="0"/>
              <a:pPr/>
              <a:t>3</a:t>
            </a:fld>
            <a:endParaRPr lang="en-US" dirty="0"/>
          </a:p>
        </p:txBody>
      </p:sp>
      <p:pic>
        <p:nvPicPr>
          <p:cNvPr id="2052" name="Picture 4" descr="https://www.e-education.psu.edu/geog438w/sites/www.e-education.psu.edu.geog438w/files/images/module4/sealevelriseforeca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799" y="1588236"/>
            <a:ext cx="5397843" cy="403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7567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media.mnn.com/assets/images/2016/02/sea-level-1993-2016-nas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
            <a:ext cx="7280189" cy="48698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0200"/>
            <a:ext cx="8229600" cy="4724400"/>
          </a:xfrm>
        </p:spPr>
        <p:txBody>
          <a:bodyPr>
            <a:normAutofit fontScale="77500" lnSpcReduction="2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NOAA</a:t>
            </a:r>
            <a:r>
              <a:rPr lang="en-US" dirty="0"/>
              <a:t>: “Sea level has been steadily rising at a rate of 0.04 to 0.1 inches per year since 1900</a:t>
            </a:r>
            <a:r>
              <a:rPr lang="en-US" dirty="0" smtClean="0"/>
              <a:t>.” Since 1993 the rise has been ~ 0.13 inches per year.</a:t>
            </a:r>
            <a:endParaRPr lang="en-US" dirty="0"/>
          </a:p>
          <a:p>
            <a:endParaRPr lang="en-US" dirty="0"/>
          </a:p>
        </p:txBody>
      </p:sp>
      <p:sp>
        <p:nvSpPr>
          <p:cNvPr id="4" name="Slide Number Placeholder 3"/>
          <p:cNvSpPr>
            <a:spLocks noGrp="1"/>
          </p:cNvSpPr>
          <p:nvPr>
            <p:ph type="sldNum" sz="quarter" idx="12"/>
          </p:nvPr>
        </p:nvSpPr>
        <p:spPr/>
        <p:txBody>
          <a:bodyPr/>
          <a:lstStyle/>
          <a:p>
            <a:fld id="{AA410EB8-A01E-483B-9F37-9B9DDCDD7179}" type="slidenum">
              <a:rPr lang="en-US" smtClean="0"/>
              <a:pPr/>
              <a:t>4</a:t>
            </a:fld>
            <a:endParaRPr lang="en-US" dirty="0"/>
          </a:p>
        </p:txBody>
      </p:sp>
    </p:spTree>
    <p:extLst>
      <p:ext uri="{BB962C8B-B14F-4D97-AF65-F5344CB8AC3E}">
        <p14:creationId xmlns:p14="http://schemas.microsoft.com/office/powerpoint/2010/main" val="4013328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438400"/>
            <a:ext cx="8229600" cy="1143000"/>
          </a:xfrm>
        </p:spPr>
        <p:txBody>
          <a:bodyPr/>
          <a:lstStyle/>
          <a:p>
            <a:r>
              <a:rPr lang="en-US" dirty="0" smtClean="0"/>
              <a:t>What We Are Doing</a:t>
            </a:r>
            <a:endParaRPr lang="en-US" dirty="0"/>
          </a:p>
        </p:txBody>
      </p:sp>
      <p:sp>
        <p:nvSpPr>
          <p:cNvPr id="3" name="Slide Number Placeholder 2"/>
          <p:cNvSpPr>
            <a:spLocks noGrp="1"/>
          </p:cNvSpPr>
          <p:nvPr>
            <p:ph type="sldNum" sz="quarter" idx="12"/>
          </p:nvPr>
        </p:nvSpPr>
        <p:spPr/>
        <p:txBody>
          <a:bodyPr/>
          <a:lstStyle/>
          <a:p>
            <a:fld id="{AA410EB8-A01E-483B-9F37-9B9DDCDD7179}" type="slidenum">
              <a:rPr lang="en-US" smtClean="0"/>
              <a:pPr/>
              <a:t>5</a:t>
            </a:fld>
            <a:endParaRPr lang="en-US" dirty="0"/>
          </a:p>
        </p:txBody>
      </p:sp>
    </p:spTree>
    <p:extLst>
      <p:ext uri="{BB962C8B-B14F-4D97-AF65-F5344CB8AC3E}">
        <p14:creationId xmlns:p14="http://schemas.microsoft.com/office/powerpoint/2010/main" val="26624950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10EB8-A01E-483B-9F37-9B9DDCDD7179}" type="slidenum">
              <a:rPr lang="en-US" smtClean="0"/>
              <a:pPr/>
              <a:t>6</a:t>
            </a:fld>
            <a:endParaRPr lang="en-US" dirty="0"/>
          </a:p>
        </p:txBody>
      </p:sp>
      <p:pic>
        <p:nvPicPr>
          <p:cNvPr id="3" name="Picture 2"/>
          <p:cNvPicPr>
            <a:picLocks noChangeAspect="1"/>
          </p:cNvPicPr>
          <p:nvPr/>
        </p:nvPicPr>
        <p:blipFill>
          <a:blip r:embed="rId2"/>
          <a:stretch>
            <a:fillRect/>
          </a:stretch>
        </p:blipFill>
        <p:spPr>
          <a:xfrm>
            <a:off x="-3276600" y="-4648200"/>
            <a:ext cx="18288000" cy="12306300"/>
          </a:xfrm>
          <a:prstGeom prst="rect">
            <a:avLst/>
          </a:prstGeom>
        </p:spPr>
      </p:pic>
      <p:sp>
        <p:nvSpPr>
          <p:cNvPr id="4" name="TextBox 3"/>
          <p:cNvSpPr txBox="1"/>
          <p:nvPr/>
        </p:nvSpPr>
        <p:spPr>
          <a:xfrm>
            <a:off x="2895600" y="-179695"/>
            <a:ext cx="5666808" cy="1569660"/>
          </a:xfrm>
          <a:prstGeom prst="rect">
            <a:avLst/>
          </a:prstGeom>
          <a:solidFill>
            <a:schemeClr val="bg2">
              <a:lumMod val="90000"/>
            </a:schemeClr>
          </a:solidFill>
        </p:spPr>
        <p:txBody>
          <a:bodyPr wrap="none" rtlCol="0">
            <a:spAutoFit/>
          </a:bodyPr>
          <a:lstStyle/>
          <a:p>
            <a:r>
              <a:rPr lang="en-US" sz="4800" b="1" dirty="0" err="1" smtClean="0"/>
              <a:t>CBFish</a:t>
            </a:r>
            <a:r>
              <a:rPr lang="en-US" sz="4800" b="1" dirty="0" smtClean="0"/>
              <a:t> Screenshot of </a:t>
            </a:r>
          </a:p>
          <a:p>
            <a:r>
              <a:rPr lang="en-US" sz="4800" b="1" dirty="0" smtClean="0"/>
              <a:t>BPA Funded activities</a:t>
            </a:r>
            <a:endParaRPr lang="en-US" sz="4800" b="1" dirty="0"/>
          </a:p>
        </p:txBody>
      </p:sp>
    </p:spTree>
    <p:extLst>
      <p:ext uri="{BB962C8B-B14F-4D97-AF65-F5344CB8AC3E}">
        <p14:creationId xmlns:p14="http://schemas.microsoft.com/office/powerpoint/2010/main" val="16924481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8229600" cy="1143000"/>
          </a:xfrm>
        </p:spPr>
        <p:txBody>
          <a:bodyPr/>
          <a:lstStyle/>
          <a:p>
            <a:r>
              <a:rPr lang="en-US" dirty="0" smtClean="0"/>
              <a:t>So What ?</a:t>
            </a:r>
            <a:endParaRPr lang="en-US" dirty="0"/>
          </a:p>
        </p:txBody>
      </p:sp>
      <p:sp>
        <p:nvSpPr>
          <p:cNvPr id="3" name="Slide Number Placeholder 2"/>
          <p:cNvSpPr>
            <a:spLocks noGrp="1"/>
          </p:cNvSpPr>
          <p:nvPr>
            <p:ph type="sldNum" sz="quarter" idx="12"/>
          </p:nvPr>
        </p:nvSpPr>
        <p:spPr/>
        <p:txBody>
          <a:bodyPr/>
          <a:lstStyle/>
          <a:p>
            <a:fld id="{AA410EB8-A01E-483B-9F37-9B9DDCDD7179}" type="slidenum">
              <a:rPr lang="en-US" smtClean="0"/>
              <a:pPr/>
              <a:t>7</a:t>
            </a:fld>
            <a:endParaRPr lang="en-US" dirty="0"/>
          </a:p>
        </p:txBody>
      </p:sp>
    </p:spTree>
    <p:extLst>
      <p:ext uri="{BB962C8B-B14F-4D97-AF65-F5344CB8AC3E}">
        <p14:creationId xmlns:p14="http://schemas.microsoft.com/office/powerpoint/2010/main" val="6509446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10EB8-A01E-483B-9F37-9B9DDCDD7179}" type="slidenum">
              <a:rPr lang="en-US" smtClean="0"/>
              <a:pPr/>
              <a:t>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4548188"/>
          </a:xfrm>
          <a:prstGeom prst="rect">
            <a:avLst/>
          </a:prstGeom>
        </p:spPr>
      </p:pic>
      <p:sp>
        <p:nvSpPr>
          <p:cNvPr id="4" name="TextBox 3"/>
          <p:cNvSpPr txBox="1"/>
          <p:nvPr/>
        </p:nvSpPr>
        <p:spPr>
          <a:xfrm>
            <a:off x="1243685" y="126248"/>
            <a:ext cx="6656630" cy="646331"/>
          </a:xfrm>
          <a:prstGeom prst="rect">
            <a:avLst/>
          </a:prstGeom>
          <a:noFill/>
        </p:spPr>
        <p:txBody>
          <a:bodyPr wrap="none" rtlCol="0">
            <a:spAutoFit/>
          </a:bodyPr>
          <a:lstStyle/>
          <a:p>
            <a:r>
              <a:rPr lang="en-US" sz="3600" dirty="0" smtClean="0"/>
              <a:t>A couple of sea level rise scenarios</a:t>
            </a:r>
            <a:endParaRPr lang="en-US" sz="3600" dirty="0"/>
          </a:p>
        </p:txBody>
      </p:sp>
    </p:spTree>
    <p:extLst>
      <p:ext uri="{BB962C8B-B14F-4D97-AF65-F5344CB8AC3E}">
        <p14:creationId xmlns:p14="http://schemas.microsoft.com/office/powerpoint/2010/main" val="32781943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10EB8-A01E-483B-9F37-9B9DDCDD7179}" type="slidenum">
              <a:rPr lang="en-US" smtClean="0"/>
              <a:pPr/>
              <a:t>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4906"/>
            <a:ext cx="9144000" cy="4548188"/>
          </a:xfrm>
          <a:prstGeom prst="rect">
            <a:avLst/>
          </a:prstGeom>
        </p:spPr>
      </p:pic>
      <p:sp>
        <p:nvSpPr>
          <p:cNvPr id="4" name="TextBox 3"/>
          <p:cNvSpPr txBox="1"/>
          <p:nvPr/>
        </p:nvSpPr>
        <p:spPr>
          <a:xfrm>
            <a:off x="2590800" y="228600"/>
            <a:ext cx="3863430" cy="646331"/>
          </a:xfrm>
          <a:prstGeom prst="rect">
            <a:avLst/>
          </a:prstGeom>
          <a:noFill/>
        </p:spPr>
        <p:txBody>
          <a:bodyPr wrap="none" rtlCol="0">
            <a:spAutoFit/>
          </a:bodyPr>
          <a:lstStyle/>
          <a:p>
            <a:r>
              <a:rPr lang="en-US" sz="3600" dirty="0" smtClean="0"/>
              <a:t>… moving up river…</a:t>
            </a:r>
            <a:endParaRPr lang="en-US" sz="3600" dirty="0"/>
          </a:p>
        </p:txBody>
      </p:sp>
    </p:spTree>
    <p:extLst>
      <p:ext uri="{BB962C8B-B14F-4D97-AF65-F5344CB8AC3E}">
        <p14:creationId xmlns:p14="http://schemas.microsoft.com/office/powerpoint/2010/main" val="3994887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Council">
  <a:themeElements>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uncilColors">
    <a:dk1>
      <a:sysClr val="windowText" lastClr="000000"/>
    </a:dk1>
    <a:lt1>
      <a:sysClr val="window" lastClr="FFFFFF"/>
    </a:lt1>
    <a:dk2>
      <a:srgbClr val="595959"/>
    </a:dk2>
    <a:lt2>
      <a:srgbClr val="F2F2F2"/>
    </a:lt2>
    <a:accent1>
      <a:srgbClr val="0070C0"/>
    </a:accent1>
    <a:accent2>
      <a:srgbClr val="92CDDC"/>
    </a:accent2>
    <a:accent3>
      <a:srgbClr val="C00000"/>
    </a:accent3>
    <a:accent4>
      <a:srgbClr val="FFC000"/>
    </a:accent4>
    <a:accent5>
      <a:srgbClr val="295014"/>
    </a:accent5>
    <a:accent6>
      <a:srgbClr val="92D050"/>
    </a:accent6>
    <a:hlink>
      <a:srgbClr val="A5A5A5"/>
    </a:hlink>
    <a:folHlink>
      <a:srgbClr val="00B0F0"/>
    </a:folHlink>
  </a:clrScheme>
</a:themeOverride>
</file>

<file path=docProps/app.xml><?xml version="1.0" encoding="utf-8"?>
<Properties xmlns="http://schemas.openxmlformats.org/officeDocument/2006/extended-properties" xmlns:vt="http://schemas.openxmlformats.org/officeDocument/2006/docPropsVTypes">
  <Template/>
  <TotalTime>396</TotalTime>
  <Words>403</Words>
  <Application>Microsoft Office PowerPoint</Application>
  <PresentationFormat>On-screen Show (4:3)</PresentationFormat>
  <Paragraphs>71</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Council</vt:lpstr>
      <vt:lpstr>We have the Data and Science, It’s Time to Act</vt:lpstr>
      <vt:lpstr>What We Know</vt:lpstr>
      <vt:lpstr>The Facts</vt:lpstr>
      <vt:lpstr>PowerPoint Presentation</vt:lpstr>
      <vt:lpstr>What We Are Doing</vt:lpstr>
      <vt:lpstr>PowerPoint Presentation</vt:lpstr>
      <vt:lpstr>So What ?</vt:lpstr>
      <vt:lpstr>PowerPoint Presentation</vt:lpstr>
      <vt:lpstr>PowerPoint Presentation</vt:lpstr>
      <vt:lpstr>PowerPoint Presentation</vt:lpstr>
      <vt:lpstr>PowerPoint Presentation</vt:lpstr>
      <vt:lpstr>The Problem – Human Nature</vt:lpstr>
      <vt:lpstr>A Modern Example and an Opportunity</vt:lpstr>
      <vt:lpstr>Human Nature</vt:lpstr>
      <vt:lpstr>We can do better.</vt:lpstr>
      <vt:lpstr>What to do ?</vt:lpstr>
    </vt:vector>
  </TitlesOfParts>
  <Company>Northwest Power and Conservation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have the data and science, It’s time to act</dc:title>
  <dc:creator>Grover, Tony</dc:creator>
  <cp:lastModifiedBy>Vanessa Bird</cp:lastModifiedBy>
  <cp:revision>34</cp:revision>
  <dcterms:created xsi:type="dcterms:W3CDTF">2016-06-01T15:50:25Z</dcterms:created>
  <dcterms:modified xsi:type="dcterms:W3CDTF">2016-06-20T22:47:42Z</dcterms:modified>
</cp:coreProperties>
</file>