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9" r:id="rId4"/>
    <p:sldId id="260" r:id="rId5"/>
    <p:sldId id="261" r:id="rId6"/>
    <p:sldId id="262" r:id="rId7"/>
    <p:sldId id="266" r:id="rId8"/>
    <p:sldId id="263" r:id="rId9"/>
    <p:sldId id="264" r:id="rId10"/>
    <p:sldId id="265" r:id="rId11"/>
    <p:sldId id="269" r:id="rId12"/>
    <p:sldId id="270" r:id="rId13"/>
    <p:sldId id="271" r:id="rId14"/>
    <p:sldId id="272" r:id="rId15"/>
    <p:sldId id="268" r:id="rId16"/>
    <p:sldId id="267"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1194"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4D3909-CB42-45AA-9234-BD4499919D01}" type="datetimeFigureOut">
              <a:rPr lang="en-US" smtClean="0"/>
              <a:t>6/27/2016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53DD6C-81EB-4B4B-9C5E-C913B9B30B25}" type="slidenum">
              <a:rPr lang="en-US" smtClean="0"/>
              <a:t>‹#›</a:t>
            </a:fld>
            <a:endParaRPr lang="en-US"/>
          </a:p>
        </p:txBody>
      </p:sp>
    </p:spTree>
    <p:extLst>
      <p:ext uri="{BB962C8B-B14F-4D97-AF65-F5344CB8AC3E}">
        <p14:creationId xmlns:p14="http://schemas.microsoft.com/office/powerpoint/2010/main" val="2743410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place can have value</a:t>
            </a:r>
            <a:r>
              <a:rPr lang="en-US" baseline="0" dirty="0" smtClean="0"/>
              <a:t> as (1) where according to oral tradition something significant happened before/during the Creation, (2) where people did/do traditional ceremony, (3) where food and other traditional materials were/are gathered, or (4) where something historically significant happened (e.g. treaty signing), or all of these simultaneously.</a:t>
            </a:r>
            <a:endParaRPr lang="en-US" dirty="0"/>
          </a:p>
        </p:txBody>
      </p:sp>
      <p:sp>
        <p:nvSpPr>
          <p:cNvPr id="4" name="Slide Number Placeholder 3"/>
          <p:cNvSpPr>
            <a:spLocks noGrp="1"/>
          </p:cNvSpPr>
          <p:nvPr>
            <p:ph type="sldNum" sz="quarter" idx="10"/>
          </p:nvPr>
        </p:nvSpPr>
        <p:spPr/>
        <p:txBody>
          <a:bodyPr/>
          <a:lstStyle/>
          <a:p>
            <a:fld id="{E953DD6C-81EB-4B4B-9C5E-C913B9B30B25}" type="slidenum">
              <a:rPr lang="en-US" smtClean="0"/>
              <a:t>5</a:t>
            </a:fld>
            <a:endParaRPr lang="en-US"/>
          </a:p>
        </p:txBody>
      </p:sp>
    </p:spTree>
    <p:extLst>
      <p:ext uri="{BB962C8B-B14F-4D97-AF65-F5344CB8AC3E}">
        <p14:creationId xmlns:p14="http://schemas.microsoft.com/office/powerpoint/2010/main" val="9107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Estuary may be thought of as the “Old Silk Road” of the PNW,</a:t>
            </a:r>
            <a:r>
              <a:rPr lang="en-US" baseline="0" dirty="0" smtClean="0"/>
              <a:t> connecting widely varying cultures and trade goods.</a:t>
            </a:r>
            <a:endParaRPr lang="en-US" dirty="0"/>
          </a:p>
        </p:txBody>
      </p:sp>
      <p:sp>
        <p:nvSpPr>
          <p:cNvPr id="4" name="Slide Number Placeholder 3"/>
          <p:cNvSpPr>
            <a:spLocks noGrp="1"/>
          </p:cNvSpPr>
          <p:nvPr>
            <p:ph type="sldNum" sz="quarter" idx="10"/>
          </p:nvPr>
        </p:nvSpPr>
        <p:spPr/>
        <p:txBody>
          <a:bodyPr/>
          <a:lstStyle/>
          <a:p>
            <a:fld id="{E953DD6C-81EB-4B4B-9C5E-C913B9B30B25}" type="slidenum">
              <a:rPr lang="en-US" smtClean="0"/>
              <a:t>6</a:t>
            </a:fld>
            <a:endParaRPr lang="en-US"/>
          </a:p>
        </p:txBody>
      </p:sp>
    </p:spTree>
    <p:extLst>
      <p:ext uri="{BB962C8B-B14F-4D97-AF65-F5344CB8AC3E}">
        <p14:creationId xmlns:p14="http://schemas.microsoft.com/office/powerpoint/2010/main" val="68962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6/27/2016</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6/27/2016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6/27/2016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6/27/2016</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6/27/2016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6/27/2016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6/27/2016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6/27/2016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6/27/2016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6/27/2016</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6/27/2016</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6/27/2016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arcg.is/1VivLSQ"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Michael Karnosh, Ceded Lands Program Manager</a:t>
            </a:r>
          </a:p>
          <a:p>
            <a:r>
              <a:rPr lang="en-US" dirty="0" smtClean="0"/>
              <a:t>Confederated Tribes of Grand Ronde</a:t>
            </a:r>
          </a:p>
          <a:p>
            <a:r>
              <a:rPr lang="en-US" dirty="0" smtClean="0"/>
              <a:t>June 17, 2016</a:t>
            </a:r>
            <a:endParaRPr lang="en-US" dirty="0"/>
          </a:p>
        </p:txBody>
      </p:sp>
      <p:sp>
        <p:nvSpPr>
          <p:cNvPr id="3" name="Title 2"/>
          <p:cNvSpPr>
            <a:spLocks noGrp="1"/>
          </p:cNvSpPr>
          <p:nvPr>
            <p:ph type="ctrTitle"/>
          </p:nvPr>
        </p:nvSpPr>
        <p:spPr/>
        <p:txBody>
          <a:bodyPr/>
          <a:lstStyle/>
          <a:p>
            <a:r>
              <a:rPr lang="en-US" dirty="0" smtClean="0"/>
              <a:t>Climate Change Impacts in the Tribal Cultural Landscape</a:t>
            </a:r>
            <a:endParaRPr lang="en-US" dirty="0"/>
          </a:p>
        </p:txBody>
      </p:sp>
    </p:spTree>
    <p:extLst>
      <p:ext uri="{BB962C8B-B14F-4D97-AF65-F5344CB8AC3E}">
        <p14:creationId xmlns:p14="http://schemas.microsoft.com/office/powerpoint/2010/main" val="202043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Estuary is a TCL</a:t>
            </a:r>
            <a:endParaRPr lang="en-US" dirty="0"/>
          </a:p>
        </p:txBody>
      </p:sp>
      <p:sp>
        <p:nvSpPr>
          <p:cNvPr id="3" name="Content Placeholder 2"/>
          <p:cNvSpPr>
            <a:spLocks noGrp="1"/>
          </p:cNvSpPr>
          <p:nvPr>
            <p:ph sz="half" idx="1"/>
          </p:nvPr>
        </p:nvSpPr>
        <p:spPr/>
        <p:txBody>
          <a:bodyPr/>
          <a:lstStyle/>
          <a:p>
            <a:r>
              <a:rPr lang="en-US" dirty="0" smtClean="0"/>
              <a:t>Traditional fishing sites</a:t>
            </a:r>
          </a:p>
          <a:p>
            <a:r>
              <a:rPr lang="en-US" dirty="0" smtClean="0"/>
              <a:t>Pictured:  Fishing scaffold “below the Cascades” painted by Paul Kane.  Beacon Rock can be seen in the background.</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05200" y="3733800"/>
            <a:ext cx="5464765" cy="2666428"/>
          </a:xfrm>
        </p:spPr>
      </p:pic>
    </p:spTree>
    <p:extLst>
      <p:ext uri="{BB962C8B-B14F-4D97-AF65-F5344CB8AC3E}">
        <p14:creationId xmlns:p14="http://schemas.microsoft.com/office/powerpoint/2010/main" val="1333252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3695700" y="2247900"/>
            <a:ext cx="8229600" cy="685800"/>
          </a:xfrm>
        </p:spPr>
        <p:txBody>
          <a:bodyPr>
            <a:normAutofit fontScale="90000"/>
          </a:bodyPr>
          <a:lstStyle/>
          <a:p>
            <a:r>
              <a:rPr lang="en-US" dirty="0" smtClean="0"/>
              <a:t>Cultural Landscapes (TCLs)</a:t>
            </a:r>
            <a:endParaRPr lang="en-US" dirty="0"/>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584" y="0"/>
            <a:ext cx="1973013" cy="685800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6064"/>
            <a:ext cx="1453132" cy="6864064"/>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1803" y="-6065"/>
            <a:ext cx="1493195" cy="6864065"/>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9196" y="0"/>
            <a:ext cx="1584008" cy="685800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022" y="0"/>
            <a:ext cx="1562878" cy="685800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17104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Climate Change &amp; Sea Level Rise</a:t>
            </a:r>
          </a:p>
          <a:p>
            <a:pPr lvl="1"/>
            <a:r>
              <a:rPr lang="en-US" dirty="0" smtClean="0"/>
              <a:t>Landscape Changes</a:t>
            </a:r>
          </a:p>
          <a:p>
            <a:pPr lvl="1"/>
            <a:r>
              <a:rPr lang="en-US" dirty="0" smtClean="0"/>
              <a:t>Site Impacts</a:t>
            </a:r>
          </a:p>
          <a:p>
            <a:pPr lvl="1"/>
            <a:r>
              <a:rPr lang="en-US" dirty="0" smtClean="0"/>
              <a:t>Gathering Practices</a:t>
            </a:r>
            <a:endParaRPr lang="en-US" dirty="0"/>
          </a:p>
        </p:txBody>
      </p:sp>
      <p:sp>
        <p:nvSpPr>
          <p:cNvPr id="3" name="Title 2"/>
          <p:cNvSpPr>
            <a:spLocks noGrp="1"/>
          </p:cNvSpPr>
          <p:nvPr>
            <p:ph type="title"/>
          </p:nvPr>
        </p:nvSpPr>
        <p:spPr/>
        <p:txBody>
          <a:bodyPr/>
          <a:lstStyle/>
          <a:p>
            <a:r>
              <a:rPr lang="en-US" dirty="0" smtClean="0"/>
              <a:t>Climate Change &amp; </a:t>
            </a:r>
            <a:br>
              <a:rPr lang="en-US" dirty="0" smtClean="0"/>
            </a:br>
            <a:r>
              <a:rPr lang="en-US" dirty="0" smtClean="0"/>
              <a:t>Sea Level Rise</a:t>
            </a:r>
            <a:endParaRPr lang="en-US" dirty="0"/>
          </a:p>
        </p:txBody>
      </p:sp>
      <p:sp>
        <p:nvSpPr>
          <p:cNvPr id="4" name="Text Placeholder 3"/>
          <p:cNvSpPr>
            <a:spLocks noGrp="1"/>
          </p:cNvSpPr>
          <p:nvPr>
            <p:ph type="body" sz="half" idx="2"/>
          </p:nvPr>
        </p:nvSpPr>
        <p:spPr/>
        <p:txBody>
          <a:bodyPr/>
          <a:lstStyle/>
          <a:p>
            <a:r>
              <a:rPr lang="en-US" dirty="0" smtClean="0"/>
              <a:t>Landscape Changes</a:t>
            </a:r>
          </a:p>
          <a:p>
            <a:r>
              <a:rPr lang="en-US" dirty="0" smtClean="0"/>
              <a:t>Site Impacts</a:t>
            </a:r>
          </a:p>
          <a:p>
            <a:r>
              <a:rPr lang="en-US" dirty="0" smtClean="0"/>
              <a:t>Gathering </a:t>
            </a:r>
            <a:r>
              <a:rPr lang="en-US" dirty="0"/>
              <a:t>P</a:t>
            </a:r>
            <a:r>
              <a:rPr lang="en-US" dirty="0" smtClean="0"/>
              <a:t>ractices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1" y="2438400"/>
            <a:ext cx="5943600" cy="4102815"/>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139" y="381000"/>
            <a:ext cx="3262312" cy="2728912"/>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6096000" y="3429000"/>
            <a:ext cx="1207295"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808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Cultural Resource Impacts</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038600"/>
            <a:ext cx="3956050" cy="2219325"/>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81600" y="5148262"/>
            <a:ext cx="2376292" cy="1477328"/>
          </a:xfrm>
          <a:prstGeom prst="rect">
            <a:avLst/>
          </a:prstGeom>
          <a:noFill/>
        </p:spPr>
        <p:txBody>
          <a:bodyPr wrap="none" rtlCol="0">
            <a:spAutoFit/>
          </a:bodyPr>
          <a:lstStyle/>
          <a:p>
            <a:r>
              <a:rPr lang="en-US" dirty="0" smtClean="0"/>
              <a:t>Increased Wave Energy</a:t>
            </a:r>
          </a:p>
          <a:p>
            <a:r>
              <a:rPr lang="en-US" dirty="0" smtClean="0"/>
              <a:t>Storm Intensity</a:t>
            </a:r>
          </a:p>
          <a:p>
            <a:r>
              <a:rPr lang="en-US" dirty="0" smtClean="0"/>
              <a:t>Severity of Erosion</a:t>
            </a:r>
          </a:p>
          <a:p>
            <a:r>
              <a:rPr lang="en-US" dirty="0" smtClean="0"/>
              <a:t>Resource Inundation</a:t>
            </a:r>
          </a:p>
          <a:p>
            <a:endParaRPr lang="en-US" dirty="0"/>
          </a:p>
        </p:txBody>
      </p:sp>
    </p:spTree>
    <p:extLst>
      <p:ext uri="{BB962C8B-B14F-4D97-AF65-F5344CB8AC3E}">
        <p14:creationId xmlns:p14="http://schemas.microsoft.com/office/powerpoint/2010/main" val="2973189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74638"/>
            <a:ext cx="8305800" cy="1554162"/>
          </a:xfrm>
        </p:spPr>
        <p:txBody>
          <a:bodyPr>
            <a:normAutofit fontScale="90000"/>
          </a:bodyPr>
          <a:lstStyle/>
          <a:p>
            <a:r>
              <a:rPr lang="en-US" dirty="0" smtClean="0"/>
              <a:t>Prioritization &amp;</a:t>
            </a:r>
            <a:br>
              <a:rPr lang="en-US" dirty="0" smtClean="0"/>
            </a:br>
            <a:r>
              <a:rPr lang="en-US" dirty="0" smtClean="0"/>
              <a:t>Triage of Resources</a:t>
            </a:r>
            <a:br>
              <a:rPr lang="en-US" dirty="0" smtClean="0"/>
            </a:br>
            <a:endParaRPr lang="en-US"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925048"/>
            <a:ext cx="4651375" cy="2610689"/>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2087" y="1371600"/>
            <a:ext cx="2697726" cy="1477328"/>
          </a:xfrm>
          <a:prstGeom prst="rect">
            <a:avLst/>
          </a:prstGeom>
          <a:noFill/>
        </p:spPr>
        <p:txBody>
          <a:bodyPr wrap="none" rtlCol="0">
            <a:spAutoFit/>
          </a:bodyPr>
          <a:lstStyle/>
          <a:p>
            <a:r>
              <a:rPr lang="en-US" dirty="0" smtClean="0"/>
              <a:t>Archaeological Sites</a:t>
            </a:r>
          </a:p>
          <a:p>
            <a:r>
              <a:rPr lang="en-US" dirty="0" smtClean="0"/>
              <a:t>Gathering Resources</a:t>
            </a:r>
          </a:p>
          <a:p>
            <a:r>
              <a:rPr lang="en-US" dirty="0" smtClean="0"/>
              <a:t>Hunting &amp; Fishing Resources</a:t>
            </a:r>
          </a:p>
          <a:p>
            <a:endParaRPr lang="en-US" dirty="0" smtClean="0"/>
          </a:p>
          <a:p>
            <a:endParaRPr lang="en-US" dirty="0"/>
          </a:p>
        </p:txBody>
      </p:sp>
      <p:sp>
        <p:nvSpPr>
          <p:cNvPr id="7" name="TextBox 6"/>
          <p:cNvSpPr txBox="1"/>
          <p:nvPr/>
        </p:nvSpPr>
        <p:spPr>
          <a:xfrm>
            <a:off x="997661" y="2514600"/>
            <a:ext cx="3418052" cy="923330"/>
          </a:xfrm>
          <a:prstGeom prst="rect">
            <a:avLst/>
          </a:prstGeom>
          <a:noFill/>
        </p:spPr>
        <p:txBody>
          <a:bodyPr wrap="none" rtlCol="0">
            <a:spAutoFit/>
          </a:bodyPr>
          <a:lstStyle/>
          <a:p>
            <a:r>
              <a:rPr lang="en-US" dirty="0" smtClean="0"/>
              <a:t>Metals, chemicals, toxins</a:t>
            </a:r>
          </a:p>
          <a:p>
            <a:r>
              <a:rPr lang="en-US" dirty="0" smtClean="0"/>
              <a:t>Already in system</a:t>
            </a:r>
          </a:p>
          <a:p>
            <a:r>
              <a:rPr lang="en-US" dirty="0" smtClean="0"/>
              <a:t>Potential increase from new sources</a:t>
            </a:r>
            <a:endParaRPr lang="en-US" dirty="0"/>
          </a:p>
        </p:txBody>
      </p:sp>
    </p:spTree>
    <p:extLst>
      <p:ext uri="{BB962C8B-B14F-4D97-AF65-F5344CB8AC3E}">
        <p14:creationId xmlns:p14="http://schemas.microsoft.com/office/powerpoint/2010/main" val="650328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Impacts to the Estuary TCL</a:t>
            </a:r>
            <a:endParaRPr lang="en-US" dirty="0"/>
          </a:p>
        </p:txBody>
      </p:sp>
      <p:sp>
        <p:nvSpPr>
          <p:cNvPr id="3" name="Content Placeholder 2"/>
          <p:cNvSpPr>
            <a:spLocks noGrp="1"/>
          </p:cNvSpPr>
          <p:nvPr>
            <p:ph sz="half" idx="1"/>
          </p:nvPr>
        </p:nvSpPr>
        <p:spPr/>
        <p:txBody>
          <a:bodyPr/>
          <a:lstStyle/>
          <a:p>
            <a:r>
              <a:rPr lang="en-US" dirty="0" smtClean="0"/>
              <a:t>What We Can Count On</a:t>
            </a:r>
          </a:p>
          <a:p>
            <a:pPr lvl="1"/>
            <a:r>
              <a:rPr lang="en-US" dirty="0" smtClean="0"/>
              <a:t>Climate Change</a:t>
            </a:r>
          </a:p>
          <a:p>
            <a:pPr lvl="1"/>
            <a:r>
              <a:rPr lang="en-US" dirty="0" smtClean="0"/>
              <a:t>Increased Population / Development Pressure</a:t>
            </a:r>
          </a:p>
          <a:p>
            <a:pPr lvl="1"/>
            <a:r>
              <a:rPr lang="en-US" dirty="0" smtClean="0"/>
              <a:t>Increased Pressure to Protect Infrastructure and Production</a:t>
            </a:r>
          </a:p>
          <a:p>
            <a:pPr lvl="1"/>
            <a:r>
              <a:rPr lang="en-US" dirty="0" smtClean="0"/>
              <a:t>Acceleration of Processes / Activities that have Already Taken a Toll on TCL</a:t>
            </a:r>
            <a:endParaRPr lang="en-US" dirty="0"/>
          </a:p>
        </p:txBody>
      </p:sp>
      <p:sp>
        <p:nvSpPr>
          <p:cNvPr id="4" name="Content Placeholder 3"/>
          <p:cNvSpPr>
            <a:spLocks noGrp="1"/>
          </p:cNvSpPr>
          <p:nvPr>
            <p:ph sz="half" idx="2"/>
          </p:nvPr>
        </p:nvSpPr>
        <p:spPr/>
        <p:txBody>
          <a:bodyPr/>
          <a:lstStyle/>
          <a:p>
            <a:r>
              <a:rPr lang="en-US" dirty="0" smtClean="0"/>
              <a:t>What We Don’t Know (yet)</a:t>
            </a:r>
          </a:p>
          <a:p>
            <a:pPr lvl="1"/>
            <a:r>
              <a:rPr lang="en-US" dirty="0" smtClean="0"/>
              <a:t>Exact Scope and Degree of Impact</a:t>
            </a:r>
          </a:p>
          <a:p>
            <a:pPr lvl="1"/>
            <a:r>
              <a:rPr lang="en-US" dirty="0" smtClean="0"/>
              <a:t>Exact Extent of All Cultural Resources</a:t>
            </a:r>
          </a:p>
          <a:p>
            <a:pPr lvl="1"/>
            <a:r>
              <a:rPr lang="en-US" dirty="0" smtClean="0"/>
              <a:t>Which Mitigation Measures will Prove Successful</a:t>
            </a:r>
            <a:endParaRPr lang="en-US" dirty="0"/>
          </a:p>
        </p:txBody>
      </p:sp>
    </p:spTree>
    <p:extLst>
      <p:ext uri="{BB962C8B-B14F-4D97-AF65-F5344CB8AC3E}">
        <p14:creationId xmlns:p14="http://schemas.microsoft.com/office/powerpoint/2010/main" val="206126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Take opportunities to learn:  Research, survey and monitor natural / cultural resources; “cross train” with experts in other disciplines/TEK</a:t>
            </a:r>
          </a:p>
          <a:p>
            <a:r>
              <a:rPr lang="en-US" dirty="0" smtClean="0"/>
              <a:t>Prioritize and triage resources, as mentioned previously</a:t>
            </a:r>
          </a:p>
          <a:p>
            <a:r>
              <a:rPr lang="en-US" dirty="0" smtClean="0"/>
              <a:t>Investigate potential prevention and mitigation tools</a:t>
            </a:r>
          </a:p>
          <a:p>
            <a:r>
              <a:rPr lang="en-US" dirty="0" smtClean="0"/>
              <a:t>Awareness:  Educate the public on what is out there and why it is important</a:t>
            </a:r>
          </a:p>
          <a:p>
            <a:r>
              <a:rPr lang="en-US" dirty="0" smtClean="0"/>
              <a:t>Adapt our activity / management / protection regimes to change as our “new normal” changes</a:t>
            </a:r>
          </a:p>
          <a:p>
            <a:endParaRPr lang="en-US" dirty="0"/>
          </a:p>
        </p:txBody>
      </p:sp>
      <p:sp>
        <p:nvSpPr>
          <p:cNvPr id="2" name="Title 1"/>
          <p:cNvSpPr>
            <a:spLocks noGrp="1"/>
          </p:cNvSpPr>
          <p:nvPr>
            <p:ph type="title"/>
          </p:nvPr>
        </p:nvSpPr>
        <p:spPr/>
        <p:txBody>
          <a:bodyPr/>
          <a:lstStyle/>
          <a:p>
            <a:r>
              <a:rPr lang="en-US" dirty="0" smtClean="0"/>
              <a:t>What We Can Do</a:t>
            </a:r>
            <a:endParaRPr lang="en-US" dirty="0"/>
          </a:p>
        </p:txBody>
      </p:sp>
    </p:spTree>
    <p:extLst>
      <p:ext uri="{BB962C8B-B14F-4D97-AF65-F5344CB8AC3E}">
        <p14:creationId xmlns:p14="http://schemas.microsoft.com/office/powerpoint/2010/main" val="1826737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h</a:t>
            </a:r>
            <a:r>
              <a:rPr lang="en-US" dirty="0" err="1" smtClean="0"/>
              <a:t>ayu-masi</a:t>
            </a:r>
            <a:r>
              <a:rPr lang="en-US" dirty="0" smtClean="0"/>
              <a:t> (Many Thanks)</a:t>
            </a:r>
            <a:endParaRPr lang="en-US" dirty="0"/>
          </a:p>
        </p:txBody>
      </p:sp>
      <p:sp>
        <p:nvSpPr>
          <p:cNvPr id="4" name="Content Placeholder 3"/>
          <p:cNvSpPr>
            <a:spLocks noGrp="1"/>
          </p:cNvSpPr>
          <p:nvPr>
            <p:ph sz="half" idx="1"/>
          </p:nvPr>
        </p:nvSpPr>
        <p:spPr/>
        <p:txBody>
          <a:bodyPr/>
          <a:lstStyle/>
          <a:p>
            <a:r>
              <a:rPr lang="en-US" dirty="0" smtClean="0"/>
              <a:t>Tribal Lands Dept.</a:t>
            </a:r>
          </a:p>
          <a:p>
            <a:r>
              <a:rPr lang="en-US" dirty="0" smtClean="0"/>
              <a:t>Lands@grandronde.org</a:t>
            </a:r>
          </a:p>
          <a:p>
            <a:r>
              <a:rPr lang="en-US" dirty="0" smtClean="0"/>
              <a:t>503-879-2383</a:t>
            </a:r>
            <a:endParaRPr lang="en-US" dirty="0"/>
          </a:p>
        </p:txBody>
      </p:sp>
      <p:sp>
        <p:nvSpPr>
          <p:cNvPr id="5" name="Content Placeholder 4"/>
          <p:cNvSpPr>
            <a:spLocks noGrp="1"/>
          </p:cNvSpPr>
          <p:nvPr>
            <p:ph sz="half" idx="2"/>
          </p:nvPr>
        </p:nvSpPr>
        <p:spPr/>
        <p:txBody>
          <a:bodyPr/>
          <a:lstStyle/>
          <a:p>
            <a:r>
              <a:rPr lang="en-US" dirty="0" smtClean="0"/>
              <a:t>Tribal Historic Preservation Dept.</a:t>
            </a:r>
          </a:p>
          <a:p>
            <a:r>
              <a:rPr lang="en-US" dirty="0" smtClean="0"/>
              <a:t>thpo@grandronde.org</a:t>
            </a:r>
          </a:p>
          <a:p>
            <a:r>
              <a:rPr lang="en-US" dirty="0" smtClean="0"/>
              <a:t>503-879-1630</a:t>
            </a:r>
            <a:endParaRPr lang="en-US" dirty="0"/>
          </a:p>
        </p:txBody>
      </p:sp>
    </p:spTree>
    <p:extLst>
      <p:ext uri="{BB962C8B-B14F-4D97-AF65-F5344CB8AC3E}">
        <p14:creationId xmlns:p14="http://schemas.microsoft.com/office/powerpoint/2010/main" val="379806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a Tribal Cultural Landscape?</a:t>
            </a:r>
          </a:p>
          <a:p>
            <a:r>
              <a:rPr lang="en-US" dirty="0" smtClean="0"/>
              <a:t>Why is the Columbia River Estuary a Tribal Cultural Landscape?</a:t>
            </a:r>
          </a:p>
          <a:p>
            <a:r>
              <a:rPr lang="en-US" dirty="0" smtClean="0"/>
              <a:t>What are the impacts of climate change on this Tribal Cultural Landscape?</a:t>
            </a:r>
          </a:p>
          <a:p>
            <a:r>
              <a:rPr lang="en-US" dirty="0" smtClean="0"/>
              <a:t>Questions</a:t>
            </a:r>
            <a:endParaRPr lang="en-US" dirty="0"/>
          </a:p>
        </p:txBody>
      </p:sp>
      <p:sp>
        <p:nvSpPr>
          <p:cNvPr id="3" name="Title 2"/>
          <p:cNvSpPr>
            <a:spLocks noGrp="1"/>
          </p:cNvSpPr>
          <p:nvPr>
            <p:ph type="title"/>
          </p:nvPr>
        </p:nvSpPr>
        <p:spPr/>
        <p:txBody>
          <a:bodyPr/>
          <a:lstStyle/>
          <a:p>
            <a:r>
              <a:rPr lang="en-US" dirty="0" smtClean="0"/>
              <a:t>Presentation Outline</a:t>
            </a:r>
            <a:endParaRPr lang="en-US" dirty="0"/>
          </a:p>
        </p:txBody>
      </p:sp>
    </p:spTree>
    <p:extLst>
      <p:ext uri="{BB962C8B-B14F-4D97-AF65-F5344CB8AC3E}">
        <p14:creationId xmlns:p14="http://schemas.microsoft.com/office/powerpoint/2010/main" val="139112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Tribal Cultural Landscapes (TCLs)</a:t>
            </a:r>
            <a:endParaRPr lang="en-US" dirty="0"/>
          </a:p>
        </p:txBody>
      </p:sp>
      <p:sp>
        <p:nvSpPr>
          <p:cNvPr id="4" name="Content Placeholder 3"/>
          <p:cNvSpPr>
            <a:spLocks noGrp="1"/>
          </p:cNvSpPr>
          <p:nvPr>
            <p:ph sz="half" idx="1"/>
          </p:nvPr>
        </p:nvSpPr>
        <p:spPr/>
        <p:txBody>
          <a:bodyPr/>
          <a:lstStyle/>
          <a:p>
            <a:r>
              <a:rPr lang="en-US" dirty="0" smtClean="0"/>
              <a:t>U.S. Dept. of Interior, Bureau of Ocean Energy Management (BOEM)</a:t>
            </a:r>
          </a:p>
          <a:p>
            <a:r>
              <a:rPr lang="en-US" dirty="0" smtClean="0"/>
              <a:t>In partnership with NOAA, Makah Tribe, Yurok Tribe, Confederated Tribes of Grand Ronde</a:t>
            </a:r>
          </a:p>
          <a:p>
            <a:r>
              <a:rPr lang="en-US" dirty="0" smtClean="0"/>
              <a:t>Published this Guidance Document in 2015</a:t>
            </a:r>
            <a:endParaRPr lang="en-US" dirty="0"/>
          </a:p>
        </p:txBody>
      </p:sp>
      <p:sp>
        <p:nvSpPr>
          <p:cNvPr id="5" name="Content Placeholder 4"/>
          <p:cNvSpPr>
            <a:spLocks noGrp="1"/>
          </p:cNvSpPr>
          <p:nvPr>
            <p:ph sz="half" idx="2"/>
          </p:nvPr>
        </p:nvSpPr>
        <p:spPr/>
        <p:txBody>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03350272"/>
              </p:ext>
            </p:extLst>
          </p:nvPr>
        </p:nvGraphicFramePr>
        <p:xfrm>
          <a:off x="4876800" y="1524000"/>
          <a:ext cx="3733800" cy="4832421"/>
        </p:xfrm>
        <a:graphic>
          <a:graphicData uri="http://schemas.openxmlformats.org/presentationml/2006/ole">
            <mc:AlternateContent xmlns:mc="http://schemas.openxmlformats.org/markup-compatibility/2006">
              <mc:Choice xmlns:v="urn:schemas-microsoft-com:vml" Requires="v">
                <p:oleObj spid="_x0000_s1040" name="Acrobat Document" r:id="rId3" imgW="5829300" imgH="7543800" progId="AcroExch.Document.11">
                  <p:embed/>
                </p:oleObj>
              </mc:Choice>
              <mc:Fallback>
                <p:oleObj name="Acrobat Document" r:id="rId3" imgW="5829300" imgH="7543800" progId="AcroExch.Document.11">
                  <p:embed/>
                  <p:pic>
                    <p:nvPicPr>
                      <p:cNvPr id="0" name=""/>
                      <p:cNvPicPr/>
                      <p:nvPr/>
                    </p:nvPicPr>
                    <p:blipFill>
                      <a:blip r:embed="rId4"/>
                      <a:stretch>
                        <a:fillRect/>
                      </a:stretch>
                    </p:blipFill>
                    <p:spPr>
                      <a:xfrm>
                        <a:off x="4876800" y="1524000"/>
                        <a:ext cx="3733800" cy="4832421"/>
                      </a:xfrm>
                      <a:prstGeom prst="rect">
                        <a:avLst/>
                      </a:prstGeom>
                    </p:spPr>
                  </p:pic>
                </p:oleObj>
              </mc:Fallback>
            </mc:AlternateContent>
          </a:graphicData>
        </a:graphic>
      </p:graphicFrame>
    </p:spTree>
    <p:extLst>
      <p:ext uri="{BB962C8B-B14F-4D97-AF65-F5344CB8AC3E}">
        <p14:creationId xmlns:p14="http://schemas.microsoft.com/office/powerpoint/2010/main" val="3126199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a:bodyPr>
          <a:lstStyle/>
          <a:p>
            <a:r>
              <a:rPr lang="en-US" dirty="0" smtClean="0"/>
              <a:t>Tribal Cultural Landscape:  Any place in which a relationship, past or present, exists between a spatial area, resource, and an associated group of indigenous people whose cultural practices, beliefs, or identity connects them to that place.  A tribal cultural landscape is determined by and known to a culturally related group of indigenous people with relationships to that place.</a:t>
            </a:r>
          </a:p>
          <a:p>
            <a:r>
              <a:rPr lang="en-US" dirty="0" smtClean="0"/>
              <a:t>Differs from Traditional Cultural Property (TCP) in that TCLs are defined as significant by indigenous communities, whereas TCPs are designated in the limited context of eligibility for listing in the National Register of Historic Places</a:t>
            </a:r>
            <a:endParaRPr lang="en-US" dirty="0"/>
          </a:p>
        </p:txBody>
      </p:sp>
      <p:sp>
        <p:nvSpPr>
          <p:cNvPr id="2" name="Title 1"/>
          <p:cNvSpPr>
            <a:spLocks noGrp="1"/>
          </p:cNvSpPr>
          <p:nvPr>
            <p:ph type="title"/>
          </p:nvPr>
        </p:nvSpPr>
        <p:spPr/>
        <p:txBody>
          <a:bodyPr/>
          <a:lstStyle/>
          <a:p>
            <a:r>
              <a:rPr lang="en-US" dirty="0" smtClean="0"/>
              <a:t>So what are TCLs?</a:t>
            </a:r>
            <a:endParaRPr lang="en-US" dirty="0"/>
          </a:p>
        </p:txBody>
      </p:sp>
    </p:spTree>
    <p:extLst>
      <p:ext uri="{BB962C8B-B14F-4D97-AF65-F5344CB8AC3E}">
        <p14:creationId xmlns:p14="http://schemas.microsoft.com/office/powerpoint/2010/main" val="858175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They are the constant bases of culture, not just in modern times, but also going back to the Historic and </a:t>
            </a:r>
            <a:r>
              <a:rPr lang="en-US" dirty="0" err="1" smtClean="0"/>
              <a:t>Ikanham</a:t>
            </a:r>
            <a:r>
              <a:rPr lang="en-US" dirty="0" smtClean="0"/>
              <a:t> (myth time before the Creation) Eras</a:t>
            </a:r>
          </a:p>
          <a:p>
            <a:r>
              <a:rPr lang="en-US" dirty="0" smtClean="0"/>
              <a:t>As cultural resources their protection may be required by treaties, NEPA, NHPA Section 106, AIRFA, etc.</a:t>
            </a:r>
          </a:p>
          <a:p>
            <a:endParaRPr lang="en-US" dirty="0"/>
          </a:p>
        </p:txBody>
      </p:sp>
      <p:sp>
        <p:nvSpPr>
          <p:cNvPr id="3" name="Title 2"/>
          <p:cNvSpPr>
            <a:spLocks noGrp="1"/>
          </p:cNvSpPr>
          <p:nvPr>
            <p:ph type="title"/>
          </p:nvPr>
        </p:nvSpPr>
        <p:spPr/>
        <p:txBody>
          <a:bodyPr/>
          <a:lstStyle/>
          <a:p>
            <a:r>
              <a:rPr lang="en-US" dirty="0" smtClean="0"/>
              <a:t>Why do TCLs matter?</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49" y="3810000"/>
            <a:ext cx="8291513"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63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Columbia River Estuary</a:t>
            </a:r>
            <a:endParaRPr lang="en-US" dirty="0"/>
          </a:p>
        </p:txBody>
      </p:sp>
      <p:sp>
        <p:nvSpPr>
          <p:cNvPr id="4" name="Content Placeholder 3"/>
          <p:cNvSpPr>
            <a:spLocks noGrp="1"/>
          </p:cNvSpPr>
          <p:nvPr>
            <p:ph sz="half" idx="1"/>
          </p:nvPr>
        </p:nvSpPr>
        <p:spPr/>
        <p:txBody>
          <a:bodyPr>
            <a:normAutofit fontScale="85000" lnSpcReduction="20000"/>
          </a:bodyPr>
          <a:lstStyle/>
          <a:p>
            <a:r>
              <a:rPr lang="en-US" dirty="0" smtClean="0"/>
              <a:t>Defined as the tidally-influenced reaches of the Columbia and its tributaries</a:t>
            </a:r>
          </a:p>
          <a:p>
            <a:r>
              <a:rPr lang="en-US" dirty="0" smtClean="0"/>
              <a:t>The primary trade highway in the PNW, lined with villages and resource sites</a:t>
            </a:r>
          </a:p>
          <a:p>
            <a:r>
              <a:rPr lang="en-US" dirty="0" smtClean="0"/>
              <a:t>Directly connected to Coast, Puget Sound, Klamath, and Inland Northwest (WA/OR/ID/MT) – indirect connections go further</a:t>
            </a:r>
          </a:p>
          <a:p>
            <a:r>
              <a:rPr lang="en-US" dirty="0" smtClean="0"/>
              <a:t>At least five major language families were used, in addition to the </a:t>
            </a:r>
            <a:r>
              <a:rPr lang="en-US" dirty="0" err="1" smtClean="0"/>
              <a:t>Chinuk</a:t>
            </a:r>
            <a:r>
              <a:rPr lang="en-US" dirty="0" smtClean="0"/>
              <a:t> Wawa trade language </a:t>
            </a:r>
            <a:endParaRPr lang="en-US" dirty="0"/>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850883"/>
            <a:ext cx="4059238" cy="391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906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Estuary is a TCL</a:t>
            </a:r>
            <a:endParaRPr lang="en-US" dirty="0"/>
          </a:p>
        </p:txBody>
      </p:sp>
      <p:sp>
        <p:nvSpPr>
          <p:cNvPr id="3" name="Content Placeholder 2"/>
          <p:cNvSpPr>
            <a:spLocks noGrp="1"/>
          </p:cNvSpPr>
          <p:nvPr>
            <p:ph sz="half" idx="1"/>
          </p:nvPr>
        </p:nvSpPr>
        <p:spPr>
          <a:xfrm>
            <a:off x="457200" y="1524000"/>
            <a:ext cx="6400800" cy="4572000"/>
          </a:xfrm>
        </p:spPr>
        <p:txBody>
          <a:bodyPr/>
          <a:lstStyle/>
          <a:p>
            <a:r>
              <a:rPr lang="en-US" dirty="0" smtClean="0"/>
              <a:t>Traditional Food and Fiber materials / gathering sites</a:t>
            </a:r>
          </a:p>
          <a:p>
            <a:r>
              <a:rPr lang="en-US" dirty="0" smtClean="0"/>
              <a:t>Pictured:  Wapato</a:t>
            </a:r>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971799" y="3048000"/>
            <a:ext cx="5842071"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90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Estuary is a TCL</a:t>
            </a:r>
            <a:endParaRPr lang="en-US" dirty="0"/>
          </a:p>
        </p:txBody>
      </p:sp>
      <p:sp>
        <p:nvSpPr>
          <p:cNvPr id="3" name="Content Placeholder 2"/>
          <p:cNvSpPr>
            <a:spLocks noGrp="1"/>
          </p:cNvSpPr>
          <p:nvPr>
            <p:ph sz="half" idx="1"/>
          </p:nvPr>
        </p:nvSpPr>
        <p:spPr/>
        <p:txBody>
          <a:bodyPr/>
          <a:lstStyle/>
          <a:p>
            <a:r>
              <a:rPr lang="en-US" dirty="0" smtClean="0"/>
              <a:t>Villages, Treaty areas (ratified and unratified) and other places of historical significance</a:t>
            </a:r>
          </a:p>
          <a:p>
            <a:r>
              <a:rPr lang="en-US" dirty="0" smtClean="0"/>
              <a:t>Pictured:  Four </a:t>
            </a:r>
            <a:r>
              <a:rPr lang="en-US" dirty="0" err="1" smtClean="0"/>
              <a:t>Chinookan</a:t>
            </a:r>
            <a:r>
              <a:rPr lang="en-US" dirty="0" smtClean="0"/>
              <a:t> men encountered near the Clackamas/Willamette confluence, painted by Paul Kane c. 1847</a:t>
            </a:r>
            <a:endParaRPr lang="en-US" dirty="0"/>
          </a:p>
        </p:txBody>
      </p:sp>
      <p:sp>
        <p:nvSpPr>
          <p:cNvPr id="4" name="Content Placeholder 3"/>
          <p:cNvSpPr>
            <a:spLocks noGrp="1"/>
          </p:cNvSpPr>
          <p:nvPr>
            <p:ph sz="half" idx="2"/>
          </p:nvPr>
        </p:nvSpPr>
        <p:spPr/>
        <p:txBody>
          <a:bodyPr/>
          <a:lstStyle/>
          <a:p>
            <a:endParaRPr lang="en-US" dirty="0"/>
          </a:p>
        </p:txBody>
      </p:sp>
      <p:pic>
        <p:nvPicPr>
          <p:cNvPr id="4098" name="Picture 2" descr="J:\Shared\Historic Signs Project\Canemah\Old photos\chinoo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33600"/>
            <a:ext cx="3088640"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511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Estuary is a TCL</a:t>
            </a:r>
            <a:endParaRPr lang="en-US" dirty="0"/>
          </a:p>
        </p:txBody>
      </p:sp>
      <p:sp>
        <p:nvSpPr>
          <p:cNvPr id="3" name="Content Placeholder 2"/>
          <p:cNvSpPr>
            <a:spLocks noGrp="1"/>
          </p:cNvSpPr>
          <p:nvPr>
            <p:ph sz="half" idx="1"/>
          </p:nvPr>
        </p:nvSpPr>
        <p:spPr/>
        <p:txBody>
          <a:bodyPr/>
          <a:lstStyle/>
          <a:p>
            <a:r>
              <a:rPr lang="en-US" dirty="0" err="1" smtClean="0"/>
              <a:t>Ikanham</a:t>
            </a:r>
            <a:r>
              <a:rPr lang="en-US" dirty="0" smtClean="0"/>
              <a:t> (Myth age) places used in describing the creation of the world</a:t>
            </a:r>
          </a:p>
          <a:p>
            <a:r>
              <a:rPr lang="en-US" dirty="0" smtClean="0"/>
              <a:t>Pictured:  Rooster Rock</a:t>
            </a:r>
          </a:p>
          <a:p>
            <a:r>
              <a:rPr lang="en-US" dirty="0" smtClean="0"/>
              <a:t>Interactive Story Map illustrating the </a:t>
            </a:r>
            <a:r>
              <a:rPr lang="en-US" dirty="0" err="1" smtClean="0"/>
              <a:t>ikanham</a:t>
            </a:r>
            <a:r>
              <a:rPr lang="en-US" dirty="0" smtClean="0"/>
              <a:t> of South Wind (N. OR/S. WA coasts, plus LCR) can be found at </a:t>
            </a:r>
            <a:r>
              <a:rPr lang="en-US" dirty="0" smtClean="0">
                <a:hlinkClick r:id="rId2"/>
              </a:rPr>
              <a:t>http://arcg.is/1VivLSQ</a:t>
            </a:r>
            <a:r>
              <a:rPr lang="en-US" dirty="0" smtClean="0"/>
              <a:t>  </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527957"/>
            <a:ext cx="4059238" cy="2564085"/>
          </a:xfrm>
        </p:spPr>
      </p:pic>
    </p:spTree>
    <p:extLst>
      <p:ext uri="{BB962C8B-B14F-4D97-AF65-F5344CB8AC3E}">
        <p14:creationId xmlns:p14="http://schemas.microsoft.com/office/powerpoint/2010/main" val="32515057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2972</TotalTime>
  <Words>777</Words>
  <Application>Microsoft Office PowerPoint</Application>
  <PresentationFormat>On-screen Show (4:3)</PresentationFormat>
  <Paragraphs>85</Paragraphs>
  <Slides>17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Paper</vt:lpstr>
      <vt:lpstr>Acrobat Document</vt:lpstr>
      <vt:lpstr>Climate Change Impacts in the Tribal Cultural Landscape</vt:lpstr>
      <vt:lpstr>Presentation Outline</vt:lpstr>
      <vt:lpstr>Tribal Cultural Landscapes (TCLs)</vt:lpstr>
      <vt:lpstr>So what are TCLs?</vt:lpstr>
      <vt:lpstr>Why do TCLs matter?</vt:lpstr>
      <vt:lpstr>The Columbia River Estuary</vt:lpstr>
      <vt:lpstr>The Estuary is a TCL</vt:lpstr>
      <vt:lpstr>The Estuary is a TCL</vt:lpstr>
      <vt:lpstr>The Estuary is a TCL</vt:lpstr>
      <vt:lpstr>The Estuary is a TCL</vt:lpstr>
      <vt:lpstr>Cultural Landscapes (TCLs)</vt:lpstr>
      <vt:lpstr>Climate Change &amp;  Sea Level Rise</vt:lpstr>
      <vt:lpstr>Cultural Resource Impacts</vt:lpstr>
      <vt:lpstr>Prioritization &amp; Triage of Resources </vt:lpstr>
      <vt:lpstr>Potential Impacts to the Estuary TCL</vt:lpstr>
      <vt:lpstr>What We Can Do</vt:lpstr>
      <vt:lpstr>hayu-masi (Many Thanks)</vt:lpstr>
    </vt:vector>
  </TitlesOfParts>
  <Company>Confederated Tribes of Grand Ronde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Impacts in the Tribal Cultural Landscape</dc:title>
  <dc:creator>Michael Karnosh</dc:creator>
  <cp:lastModifiedBy>Catherine Corbett</cp:lastModifiedBy>
  <cp:revision>26</cp:revision>
  <dcterms:created xsi:type="dcterms:W3CDTF">2016-03-30T15:37:16Z</dcterms:created>
  <dcterms:modified xsi:type="dcterms:W3CDTF">2016-06-27T21:44:56Z</dcterms:modified>
</cp:coreProperties>
</file>